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7" r:id="rId2"/>
    <p:sldId id="285" r:id="rId3"/>
    <p:sldId id="257" r:id="rId4"/>
    <p:sldId id="305" r:id="rId5"/>
    <p:sldId id="306" r:id="rId6"/>
    <p:sldId id="308" r:id="rId7"/>
    <p:sldId id="309" r:id="rId8"/>
    <p:sldId id="310" r:id="rId9"/>
    <p:sldId id="301" r:id="rId10"/>
    <p:sldId id="312" r:id="rId11"/>
    <p:sldId id="311" r:id="rId12"/>
    <p:sldId id="313" r:id="rId13"/>
    <p:sldId id="314" r:id="rId14"/>
    <p:sldId id="31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855A4-07D8-4907-86FF-C91B6573127A}"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AFC955-223F-4077-90C8-2CB53351163F}" type="slidenum">
              <a:rPr lang="en-US" smtClean="0"/>
              <a:t>‹#›</a:t>
            </a:fld>
            <a:endParaRPr lang="en-US"/>
          </a:p>
        </p:txBody>
      </p:sp>
    </p:spTree>
    <p:extLst>
      <p:ext uri="{BB962C8B-B14F-4D97-AF65-F5344CB8AC3E}">
        <p14:creationId xmlns:p14="http://schemas.microsoft.com/office/powerpoint/2010/main" val="3520880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AFC955-223F-4077-90C8-2CB53351163F}" type="slidenum">
              <a:rPr lang="en-US" smtClean="0"/>
              <a:t>1</a:t>
            </a:fld>
            <a:endParaRPr lang="en-US"/>
          </a:p>
        </p:txBody>
      </p:sp>
    </p:spTree>
    <p:extLst>
      <p:ext uri="{BB962C8B-B14F-4D97-AF65-F5344CB8AC3E}">
        <p14:creationId xmlns:p14="http://schemas.microsoft.com/office/powerpoint/2010/main" val="1919756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C2BE64-911F-3D4B-A781-15E4A6542559}" type="slidenum">
              <a:rPr lang="en-US" smtClean="0"/>
              <a:t>2</a:t>
            </a:fld>
            <a:endParaRPr lang="en-US"/>
          </a:p>
        </p:txBody>
      </p:sp>
    </p:spTree>
    <p:extLst>
      <p:ext uri="{BB962C8B-B14F-4D97-AF65-F5344CB8AC3E}">
        <p14:creationId xmlns:p14="http://schemas.microsoft.com/office/powerpoint/2010/main" val="1713634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C2BE64-911F-3D4B-A781-15E4A6542559}" type="slidenum">
              <a:rPr lang="en-US" smtClean="0"/>
              <a:t>3</a:t>
            </a:fld>
            <a:endParaRPr lang="en-US"/>
          </a:p>
        </p:txBody>
      </p:sp>
    </p:spTree>
    <p:extLst>
      <p:ext uri="{BB962C8B-B14F-4D97-AF65-F5344CB8AC3E}">
        <p14:creationId xmlns:p14="http://schemas.microsoft.com/office/powerpoint/2010/main" val="164254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C1433-5D6C-7115-728E-355E9B77BD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A1F5FD-243E-0718-BBD3-E8EF74CBB4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DD39B6-02FB-FC09-A39A-4BAFCADFD0BD}"/>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434FE0B4-502C-2372-2F68-3AAD6CA49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202831-851A-B1D5-F796-3EF2FEC6BE42}"/>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3167908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81F8-511C-7352-952D-376CF058E0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757DA5-B799-7640-8D9E-C0F610E9B7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2E2CB-9177-FA87-E305-1BA6E29CAD80}"/>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302FC09E-DC0F-1211-2828-F9BD67F60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E5E1C-59E3-DB43-1F2C-88E0B13F05B3}"/>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418012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22A02E-978F-8B48-2BAB-04B663DAA7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817177-2552-37AE-F536-4770A9CAC5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548164-4102-40AC-0FDB-BFB9B914E495}"/>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E3DD4379-0990-4442-9EFC-383BEF3BF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59FD0-3A33-F056-4DEC-969AD4E66406}"/>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3777752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89862"/>
            <a:ext cx="10981035" cy="4054785"/>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
          <p:cNvSpPr>
            <a:spLocks noGrp="1"/>
          </p:cNvSpPr>
          <p:nvPr>
            <p:ph type="title"/>
          </p:nvPr>
        </p:nvSpPr>
        <p:spPr>
          <a:xfrm>
            <a:off x="914400" y="493135"/>
            <a:ext cx="10981032" cy="1151075"/>
          </a:xfrm>
        </p:spPr>
        <p:txBody>
          <a:bodyPr anchor="b"/>
          <a:lstStyle>
            <a:lvl1pPr>
              <a:defRPr>
                <a:solidFill>
                  <a:srgbClr val="005191"/>
                </a:solidFill>
              </a:defRPr>
            </a:lvl1pPr>
          </a:lstStyle>
          <a:p>
            <a:endParaRPr lang="en-US" dirty="0"/>
          </a:p>
        </p:txBody>
      </p:sp>
      <p:cxnSp>
        <p:nvCxnSpPr>
          <p:cNvPr id="17" name="Straight Connector 16"/>
          <p:cNvCxnSpPr>
            <a:cxnSpLocks/>
          </p:cNvCxnSpPr>
          <p:nvPr userDrawn="1"/>
        </p:nvCxnSpPr>
        <p:spPr>
          <a:xfrm flipV="1">
            <a:off x="1188720" y="1644210"/>
            <a:ext cx="0"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547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lank BG Elem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A8EC2-B4CE-83CC-6C9C-CB0F3BDD2A64}"/>
              </a:ext>
            </a:extLst>
          </p:cNvPr>
          <p:cNvPicPr>
            <a:picLocks noChangeAspect="1"/>
          </p:cNvPicPr>
          <p:nvPr/>
        </p:nvPicPr>
        <p:blipFill rotWithShape="1">
          <a:blip r:embed="rId2">
            <a:alphaModFix amt="3000"/>
          </a:blip>
          <a:srcRect t="6763" b="6761"/>
          <a:stretch/>
        </p:blipFill>
        <p:spPr>
          <a:xfrm flipH="1">
            <a:off x="2347609" y="0"/>
            <a:ext cx="8819744" cy="6858000"/>
          </a:xfrm>
          <a:prstGeom prst="rect">
            <a:avLst/>
          </a:prstGeom>
        </p:spPr>
      </p:pic>
    </p:spTree>
    <p:extLst>
      <p:ext uri="{BB962C8B-B14F-4D97-AF65-F5344CB8AC3E}">
        <p14:creationId xmlns:p14="http://schemas.microsoft.com/office/powerpoint/2010/main" val="44848866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914400" y="1825625"/>
            <a:ext cx="5181600" cy="4111188"/>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p:cNvSpPr>
            <a:spLocks noGrp="1"/>
          </p:cNvSpPr>
          <p:nvPr>
            <p:ph sz="half" idx="2"/>
          </p:nvPr>
        </p:nvSpPr>
        <p:spPr>
          <a:xfrm>
            <a:off x="6470904" y="1825625"/>
            <a:ext cx="5408058" cy="4111188"/>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p:cNvSpPr>
            <a:spLocks noGrp="1"/>
          </p:cNvSpPr>
          <p:nvPr>
            <p:ph type="title"/>
          </p:nvPr>
        </p:nvSpPr>
        <p:spPr>
          <a:xfrm>
            <a:off x="914400" y="493135"/>
            <a:ext cx="10964562" cy="1151075"/>
          </a:xfrm>
        </p:spPr>
        <p:txBody>
          <a:bodyPr anchor="b"/>
          <a:lstStyle>
            <a:lvl1pPr>
              <a:defRPr>
                <a:solidFill>
                  <a:srgbClr val="005191"/>
                </a:solidFill>
              </a:defRPr>
            </a:lvl1pPr>
          </a:lstStyle>
          <a:p>
            <a:endParaRPr lang="en-US" dirty="0"/>
          </a:p>
        </p:txBody>
      </p:sp>
    </p:spTree>
    <p:extLst>
      <p:ext uri="{BB962C8B-B14F-4D97-AF65-F5344CB8AC3E}">
        <p14:creationId xmlns:p14="http://schemas.microsoft.com/office/powerpoint/2010/main" val="52296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7131F-45EF-F188-523C-9700435452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AC4C34-2BE8-8923-BBFA-1F30AF5ACE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AD2847-FDAE-B6B0-3427-B6B05099BDC0}"/>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8BC5C0D2-078C-5221-E792-99A06595D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BCEA25-D1EC-18E4-B37C-4EE9B7AFA0D3}"/>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205843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7CE9A-AD11-8947-F671-A085F9AE20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6F548-95BB-C226-3D14-32312EF35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F9B81A-38D5-DA29-BBEB-394EBCEEF4D0}"/>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A89BE6C4-BCE8-2F60-0E59-8FE92D40B6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3802D5-1D2D-0C31-B155-2F1F9C554C0B}"/>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702484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69ADE-58F3-6F1C-B4F3-AE2C3E7AA9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F6EB2C-D427-1CBD-994E-58D6E4EA76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118511-C27F-E637-636B-D050EE4685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8C59C0-0F5D-FEDB-873F-F6C46B9BD087}"/>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6" name="Footer Placeholder 5">
            <a:extLst>
              <a:ext uri="{FF2B5EF4-FFF2-40B4-BE49-F238E27FC236}">
                <a16:creationId xmlns:a16="http://schemas.microsoft.com/office/drawing/2014/main" id="{992952A8-07D0-0AC3-C265-D479F4F6DA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74EC85-B114-48B2-EAE7-002A0084EF1C}"/>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23912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24250-7693-BB3B-C1C3-ED62590EA5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A53630-6A0F-C6EF-78D5-F3F9029CC1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3B4B64-5CB2-6C38-F7D7-9E74BAD2DF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63224E-FF32-1A81-42DF-E781AB10B7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904C41-0A0F-4018-0297-DED826F591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B0A7AD-8898-ECAE-C1B6-6A0E36740A21}"/>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8" name="Footer Placeholder 7">
            <a:extLst>
              <a:ext uri="{FF2B5EF4-FFF2-40B4-BE49-F238E27FC236}">
                <a16:creationId xmlns:a16="http://schemas.microsoft.com/office/drawing/2014/main" id="{3B4CD2D6-E4E3-5DA3-EB20-D80579ED31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5C74EC-D354-D549-A259-E475EDE98344}"/>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350178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7DC9-FEC6-3505-ED62-0187FEF7D1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9F1D43-A439-D10A-835D-66A968FCE799}"/>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4" name="Footer Placeholder 3">
            <a:extLst>
              <a:ext uri="{FF2B5EF4-FFF2-40B4-BE49-F238E27FC236}">
                <a16:creationId xmlns:a16="http://schemas.microsoft.com/office/drawing/2014/main" id="{CF3430A3-64FD-6DE4-967E-A3D8A4476F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1A9366-870B-C63E-79D2-D6253328F4F9}"/>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2899263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82D7A-E868-008E-70CB-B19350A521FC}"/>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3" name="Footer Placeholder 2">
            <a:extLst>
              <a:ext uri="{FF2B5EF4-FFF2-40B4-BE49-F238E27FC236}">
                <a16:creationId xmlns:a16="http://schemas.microsoft.com/office/drawing/2014/main" id="{54279E09-45DF-610B-D5B0-CA3F3B135F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B681DC-DFE8-2E00-C001-20A1C39FB66F}"/>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1667227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CBD49-D1CA-AAE0-5764-D440170ECF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E8A086-C710-F18E-51FF-E103376A18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B69D91-F620-B820-3A04-6BEE6FE35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1B47F-1411-AA15-EF0A-65C21A475AF5}"/>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6" name="Footer Placeholder 5">
            <a:extLst>
              <a:ext uri="{FF2B5EF4-FFF2-40B4-BE49-F238E27FC236}">
                <a16:creationId xmlns:a16="http://schemas.microsoft.com/office/drawing/2014/main" id="{F0A8EAF0-F624-4128-F0C8-CBED7C3AFA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54EF4-20F8-7764-F7C0-D9D4FCA09869}"/>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2910236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07358-D79F-323C-F10B-0B50C6F3EF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75F3AF-A454-452D-E415-439BC4E88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89D457-D164-A972-7A35-75F4D3291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B2DCC5-D909-3530-DBCA-24B2C974FA9B}"/>
              </a:ext>
            </a:extLst>
          </p:cNvPr>
          <p:cNvSpPr>
            <a:spLocks noGrp="1"/>
          </p:cNvSpPr>
          <p:nvPr>
            <p:ph type="dt" sz="half" idx="10"/>
          </p:nvPr>
        </p:nvSpPr>
        <p:spPr/>
        <p:txBody>
          <a:bodyPr/>
          <a:lstStyle/>
          <a:p>
            <a:fld id="{3E9A6192-3796-40CF-A768-ED9572226736}" type="datetimeFigureOut">
              <a:rPr lang="en-US" smtClean="0"/>
              <a:t>8/25/2026</a:t>
            </a:fld>
            <a:endParaRPr lang="en-US"/>
          </a:p>
        </p:txBody>
      </p:sp>
      <p:sp>
        <p:nvSpPr>
          <p:cNvPr id="6" name="Footer Placeholder 5">
            <a:extLst>
              <a:ext uri="{FF2B5EF4-FFF2-40B4-BE49-F238E27FC236}">
                <a16:creationId xmlns:a16="http://schemas.microsoft.com/office/drawing/2014/main" id="{98A50752-C7FB-2FB3-E157-89A3D6C3D2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C88FCB-ED79-0964-5E93-B5A88EF426A1}"/>
              </a:ext>
            </a:extLst>
          </p:cNvPr>
          <p:cNvSpPr>
            <a:spLocks noGrp="1"/>
          </p:cNvSpPr>
          <p:nvPr>
            <p:ph type="sldNum" sz="quarter" idx="12"/>
          </p:nvPr>
        </p:nvSpPr>
        <p:spPr/>
        <p:txBody>
          <a:bodyPr/>
          <a:lstStyle/>
          <a:p>
            <a:fld id="{5C8E61E2-38AD-4697-A1BF-78722CC9685D}" type="slidenum">
              <a:rPr lang="en-US" smtClean="0"/>
              <a:t>‹#›</a:t>
            </a:fld>
            <a:endParaRPr lang="en-US"/>
          </a:p>
        </p:txBody>
      </p:sp>
    </p:spTree>
    <p:extLst>
      <p:ext uri="{BB962C8B-B14F-4D97-AF65-F5344CB8AC3E}">
        <p14:creationId xmlns:p14="http://schemas.microsoft.com/office/powerpoint/2010/main" val="85940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A3C7C7-92D4-288B-93B1-4D116BB350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226592-F52E-5BD5-1BAB-8830EBDCF0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C7964-2992-1B96-9C47-4A499D9CE5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9A6192-3796-40CF-A768-ED9572226736}" type="datetimeFigureOut">
              <a:rPr lang="en-US" smtClean="0"/>
              <a:t>8/25/2026</a:t>
            </a:fld>
            <a:endParaRPr lang="en-US"/>
          </a:p>
        </p:txBody>
      </p:sp>
      <p:sp>
        <p:nvSpPr>
          <p:cNvPr id="5" name="Footer Placeholder 4">
            <a:extLst>
              <a:ext uri="{FF2B5EF4-FFF2-40B4-BE49-F238E27FC236}">
                <a16:creationId xmlns:a16="http://schemas.microsoft.com/office/drawing/2014/main" id="{DE51908E-E423-59ED-56D4-190433A8A9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7722326-778C-0CA1-9DC3-C01DFF942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8E61E2-38AD-4697-A1BF-78722CC9685D}" type="slidenum">
              <a:rPr lang="en-US" smtClean="0"/>
              <a:t>‹#›</a:t>
            </a:fld>
            <a:endParaRPr lang="en-US"/>
          </a:p>
        </p:txBody>
      </p:sp>
    </p:spTree>
    <p:extLst>
      <p:ext uri="{BB962C8B-B14F-4D97-AF65-F5344CB8AC3E}">
        <p14:creationId xmlns:p14="http://schemas.microsoft.com/office/powerpoint/2010/main" val="4156792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unitedwaymc.org/affinity-groups" TargetMode="Externa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hyperlink" Target="https://www.unitedwaymc.org/events" TargetMode="Externa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hyperlink" Target="https://www.unitedwaymc.org/" TargetMode="External"/><Relationship Id="rId2" Type="http://schemas.openxmlformats.org/officeDocument/2006/relationships/hyperlink" Target="mailto:aflannery@unitedwaymc.org" TargetMode="Externa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hyperlink" Target="https://www.unitedwaymc.org/contact-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mailto:mmoua@unitedwaymc.org"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1446-FD92-9C71-AF51-AD8BEBC6D474}"/>
              </a:ext>
            </a:extLst>
          </p:cNvPr>
          <p:cNvSpPr>
            <a:spLocks noGrp="1"/>
          </p:cNvSpPr>
          <p:nvPr>
            <p:ph type="title"/>
          </p:nvPr>
        </p:nvSpPr>
        <p:spPr>
          <a:xfrm>
            <a:off x="838200" y="2766218"/>
            <a:ext cx="10515600" cy="1325563"/>
          </a:xfrm>
        </p:spPr>
        <p:txBody>
          <a:bodyPr/>
          <a:lstStyle/>
          <a:p>
            <a:pPr algn="ctr"/>
            <a:r>
              <a:rPr lang="en-US" dirty="0"/>
              <a:t>	</a:t>
            </a:r>
          </a:p>
        </p:txBody>
      </p:sp>
      <p:pic>
        <p:nvPicPr>
          <p:cNvPr id="4" name="Picture 3">
            <a:extLst>
              <a:ext uri="{FF2B5EF4-FFF2-40B4-BE49-F238E27FC236}">
                <a16:creationId xmlns:a16="http://schemas.microsoft.com/office/drawing/2014/main" id="{5AA6F8D5-164F-D264-0C6A-DB6B8AF8F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4360" y="196235"/>
            <a:ext cx="7218488" cy="2311609"/>
          </a:xfrm>
          <a:prstGeom prst="rect">
            <a:avLst/>
          </a:prstGeom>
        </p:spPr>
      </p:pic>
      <p:pic>
        <p:nvPicPr>
          <p:cNvPr id="6" name="Picture 5">
            <a:extLst>
              <a:ext uri="{FF2B5EF4-FFF2-40B4-BE49-F238E27FC236}">
                <a16:creationId xmlns:a16="http://schemas.microsoft.com/office/drawing/2014/main" id="{BA39D979-7C0F-8961-C88A-6938A5B70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45421"/>
            <a:ext cx="4020825" cy="2884990"/>
          </a:xfrm>
          <a:prstGeom prst="rect">
            <a:avLst/>
          </a:prstGeom>
        </p:spPr>
      </p:pic>
      <p:pic>
        <p:nvPicPr>
          <p:cNvPr id="16" name="Picture 15">
            <a:extLst>
              <a:ext uri="{FF2B5EF4-FFF2-40B4-BE49-F238E27FC236}">
                <a16:creationId xmlns:a16="http://schemas.microsoft.com/office/drawing/2014/main" id="{764618CD-081A-8CFF-D686-5D25CF65177D}"/>
              </a:ext>
            </a:extLst>
          </p:cNvPr>
          <p:cNvPicPr>
            <a:picLocks noChangeAspect="1"/>
          </p:cNvPicPr>
          <p:nvPr/>
        </p:nvPicPr>
        <p:blipFill>
          <a:blip r:embed="rId5"/>
          <a:stretch>
            <a:fillRect/>
          </a:stretch>
        </p:blipFill>
        <p:spPr>
          <a:xfrm>
            <a:off x="8171174" y="3096911"/>
            <a:ext cx="4107912" cy="2933500"/>
          </a:xfrm>
          <a:prstGeom prst="rect">
            <a:avLst/>
          </a:prstGeom>
        </p:spPr>
      </p:pic>
      <p:pic>
        <p:nvPicPr>
          <p:cNvPr id="18" name="Picture 17">
            <a:extLst>
              <a:ext uri="{FF2B5EF4-FFF2-40B4-BE49-F238E27FC236}">
                <a16:creationId xmlns:a16="http://schemas.microsoft.com/office/drawing/2014/main" id="{7B4AE65D-7FE4-0435-D4A7-AF9858298FC6}"/>
              </a:ext>
            </a:extLst>
          </p:cNvPr>
          <p:cNvPicPr>
            <a:picLocks noChangeAspect="1"/>
          </p:cNvPicPr>
          <p:nvPr/>
        </p:nvPicPr>
        <p:blipFill>
          <a:blip r:embed="rId6"/>
          <a:stretch>
            <a:fillRect/>
          </a:stretch>
        </p:blipFill>
        <p:spPr>
          <a:xfrm>
            <a:off x="4215455" y="2683116"/>
            <a:ext cx="3761089" cy="3761089"/>
          </a:xfrm>
          <a:prstGeom prst="rect">
            <a:avLst/>
          </a:prstGeom>
        </p:spPr>
      </p:pic>
    </p:spTree>
    <p:extLst>
      <p:ext uri="{BB962C8B-B14F-4D97-AF65-F5344CB8AC3E}">
        <p14:creationId xmlns:p14="http://schemas.microsoft.com/office/powerpoint/2010/main" val="164212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FCD739F-1E40-0EE2-6C72-19629A137A65}"/>
              </a:ext>
            </a:extLst>
          </p:cNvPr>
          <p:cNvSpPr>
            <a:spLocks noGrp="1"/>
          </p:cNvSpPr>
          <p:nvPr>
            <p:ph type="title"/>
          </p:nvPr>
        </p:nvSpPr>
        <p:spPr>
          <a:xfrm>
            <a:off x="871442" y="250372"/>
            <a:ext cx="4353116" cy="1012372"/>
          </a:xfrm>
        </p:spPr>
        <p:txBody>
          <a:bodyPr vert="horz" lIns="91440" tIns="45720" rIns="91440" bIns="45720" rtlCol="0" anchor="b">
            <a:normAutofit/>
          </a:bodyPr>
          <a:lstStyle/>
          <a:p>
            <a:pPr algn="ctr"/>
            <a:r>
              <a:rPr lang="en-US" sz="3200" kern="1200" dirty="0">
                <a:solidFill>
                  <a:srgbClr val="595959"/>
                </a:solidFill>
                <a:latin typeface="+mj-lt"/>
                <a:ea typeface="+mj-ea"/>
                <a:cs typeface="+mj-cs"/>
              </a:rPr>
              <a:t>How can you help?</a:t>
            </a:r>
          </a:p>
        </p:txBody>
      </p:sp>
      <p:sp>
        <p:nvSpPr>
          <p:cNvPr id="2" name="Content Placeholder 1">
            <a:extLst>
              <a:ext uri="{FF2B5EF4-FFF2-40B4-BE49-F238E27FC236}">
                <a16:creationId xmlns:a16="http://schemas.microsoft.com/office/drawing/2014/main" id="{1C36C9BF-5EB9-C2E5-DD3F-A524480DB5F0}"/>
              </a:ext>
            </a:extLst>
          </p:cNvPr>
          <p:cNvSpPr>
            <a:spLocks noGrp="1"/>
          </p:cNvSpPr>
          <p:nvPr>
            <p:ph sz="half" idx="1"/>
          </p:nvPr>
        </p:nvSpPr>
        <p:spPr>
          <a:xfrm>
            <a:off x="871442" y="1513116"/>
            <a:ext cx="4353116" cy="4236492"/>
          </a:xfrm>
        </p:spPr>
        <p:txBody>
          <a:bodyPr vert="horz" lIns="91440" tIns="45720" rIns="91440" bIns="45720" rtlCol="0" anchor="t">
            <a:normAutofit fontScale="62500" lnSpcReduction="20000"/>
          </a:bodyPr>
          <a:lstStyle/>
          <a:p>
            <a:pPr marL="0"/>
            <a:r>
              <a:rPr lang="en-US" sz="3100" dirty="0">
                <a:solidFill>
                  <a:srgbClr val="595959"/>
                </a:solidFill>
              </a:rPr>
              <a:t>You can donate! There are many ways to give: </a:t>
            </a:r>
          </a:p>
          <a:p>
            <a:r>
              <a:rPr lang="en-US" sz="3100" dirty="0">
                <a:solidFill>
                  <a:srgbClr val="595959"/>
                </a:solidFill>
              </a:rPr>
              <a:t>Payroll deduction through your employer</a:t>
            </a:r>
          </a:p>
          <a:p>
            <a:r>
              <a:rPr lang="en-US" sz="3100" dirty="0">
                <a:solidFill>
                  <a:srgbClr val="595959"/>
                </a:solidFill>
              </a:rPr>
              <a:t>Credit card</a:t>
            </a:r>
          </a:p>
          <a:p>
            <a:r>
              <a:rPr lang="en-US" sz="3100" dirty="0">
                <a:solidFill>
                  <a:srgbClr val="595959"/>
                </a:solidFill>
              </a:rPr>
              <a:t> Check or ACH</a:t>
            </a:r>
          </a:p>
          <a:p>
            <a:r>
              <a:rPr lang="en-US" sz="3100" dirty="0">
                <a:solidFill>
                  <a:srgbClr val="595959"/>
                </a:solidFill>
              </a:rPr>
              <a:t> Donor-advised fund</a:t>
            </a:r>
          </a:p>
          <a:p>
            <a:r>
              <a:rPr lang="en-US" sz="3100" dirty="0">
                <a:solidFill>
                  <a:srgbClr val="595959"/>
                </a:solidFill>
              </a:rPr>
              <a:t>Venmo </a:t>
            </a:r>
          </a:p>
          <a:p>
            <a:r>
              <a:rPr lang="en-US" sz="3100" dirty="0" err="1">
                <a:solidFill>
                  <a:srgbClr val="595959"/>
                </a:solidFill>
              </a:rPr>
              <a:t>Paypal</a:t>
            </a:r>
            <a:r>
              <a:rPr lang="en-US" sz="3100" dirty="0">
                <a:solidFill>
                  <a:srgbClr val="595959"/>
                </a:solidFill>
              </a:rPr>
              <a:t> </a:t>
            </a:r>
          </a:p>
          <a:p>
            <a:endParaRPr lang="en-US" sz="3100" dirty="0">
              <a:solidFill>
                <a:srgbClr val="595959"/>
              </a:solidFill>
            </a:endParaRPr>
          </a:p>
          <a:p>
            <a:r>
              <a:rPr lang="en-US" sz="3100" dirty="0">
                <a:solidFill>
                  <a:srgbClr val="595959"/>
                </a:solidFill>
              </a:rPr>
              <a:t>Donate at least $52 to be entered into the sweepstakes. Donate more, and you receive more entries! </a:t>
            </a:r>
          </a:p>
          <a:p>
            <a:pPr marL="0"/>
            <a:endParaRPr lang="en-US" sz="2000" dirty="0">
              <a:solidFill>
                <a:srgbClr val="595959"/>
              </a:solidFill>
            </a:endParaRPr>
          </a:p>
          <a:p>
            <a:endParaRPr lang="en-US" sz="2000" dirty="0">
              <a:solidFill>
                <a:srgbClr val="595959"/>
              </a:solidFill>
            </a:endParaRPr>
          </a:p>
        </p:txBody>
      </p:sp>
      <p:pic>
        <p:nvPicPr>
          <p:cNvPr id="5" name="Content Placeholder 4">
            <a:extLst>
              <a:ext uri="{FF2B5EF4-FFF2-40B4-BE49-F238E27FC236}">
                <a16:creationId xmlns:a16="http://schemas.microsoft.com/office/drawing/2014/main" id="{E3C6C2FC-D78D-61CE-1E85-971DC80C88E1}"/>
              </a:ext>
            </a:extLst>
          </p:cNvPr>
          <p:cNvPicPr>
            <a:picLocks noGrp="1" noChangeAspect="1"/>
          </p:cNvPicPr>
          <p:nvPr>
            <p:ph sz="half" idx="2"/>
          </p:nvPr>
        </p:nvPicPr>
        <p:blipFill>
          <a:blip r:embed="rId2"/>
          <a:stretch>
            <a:fillRect/>
          </a:stretch>
        </p:blipFill>
        <p:spPr>
          <a:xfrm>
            <a:off x="7389353" y="685799"/>
            <a:ext cx="3581951" cy="5531972"/>
          </a:xfrm>
          <a:prstGeom prst="rect">
            <a:avLst/>
          </a:prstGeom>
        </p:spPr>
      </p:pic>
    </p:spTree>
    <p:extLst>
      <p:ext uri="{BB962C8B-B14F-4D97-AF65-F5344CB8AC3E}">
        <p14:creationId xmlns:p14="http://schemas.microsoft.com/office/powerpoint/2010/main" val="74349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ay be an image of grass and tree">
            <a:extLst>
              <a:ext uri="{FF2B5EF4-FFF2-40B4-BE49-F238E27FC236}">
                <a16:creationId xmlns:a16="http://schemas.microsoft.com/office/drawing/2014/main" id="{C3F0AEB8-7600-2A83-6336-07220B828BAB}"/>
              </a:ext>
            </a:extLst>
          </p:cNvPr>
          <p:cNvPicPr>
            <a:picLocks noGrp="1" noChangeAspect="1"/>
          </p:cNvPicPr>
          <p:nvPr>
            <p:ph idx="1"/>
          </p:nvPr>
        </p:nvPicPr>
        <p:blipFill>
          <a:blip r:embed="rId2"/>
          <a:stretch>
            <a:fillRect/>
          </a:stretch>
        </p:blipFill>
        <p:spPr>
          <a:xfrm>
            <a:off x="4895914" y="1989138"/>
            <a:ext cx="3017710" cy="4056062"/>
          </a:xfrm>
          <a:prstGeom prst="rect">
            <a:avLst/>
          </a:prstGeom>
        </p:spPr>
      </p:pic>
      <p:sp>
        <p:nvSpPr>
          <p:cNvPr id="3" name="Title 2">
            <a:extLst>
              <a:ext uri="{FF2B5EF4-FFF2-40B4-BE49-F238E27FC236}">
                <a16:creationId xmlns:a16="http://schemas.microsoft.com/office/drawing/2014/main" id="{13D941E2-37AD-E578-678A-4FF242CF1B5A}"/>
              </a:ext>
            </a:extLst>
          </p:cNvPr>
          <p:cNvSpPr>
            <a:spLocks noGrp="1"/>
          </p:cNvSpPr>
          <p:nvPr>
            <p:ph type="title"/>
          </p:nvPr>
        </p:nvSpPr>
        <p:spPr/>
        <p:txBody>
          <a:bodyPr>
            <a:normAutofit fontScale="90000"/>
          </a:bodyPr>
          <a:lstStyle/>
          <a:p>
            <a:pPr algn="ctr"/>
            <a:r>
              <a:rPr lang="en-US" sz="5300" dirty="0"/>
              <a:t>Volunteer</a:t>
            </a:r>
            <a:br>
              <a:rPr lang="en-US" dirty="0"/>
            </a:br>
            <a:r>
              <a:rPr lang="en-US" dirty="0"/>
              <a:t> </a:t>
            </a:r>
            <a:r>
              <a:rPr lang="en-US" sz="3600" dirty="0"/>
              <a:t>https://www.unitedwaymc.org/volunteer</a:t>
            </a:r>
          </a:p>
        </p:txBody>
      </p:sp>
      <p:pic>
        <p:nvPicPr>
          <p:cNvPr id="7" name="Picture 6" descr="May be an image of collard greens, chard and text">
            <a:extLst>
              <a:ext uri="{FF2B5EF4-FFF2-40B4-BE49-F238E27FC236}">
                <a16:creationId xmlns:a16="http://schemas.microsoft.com/office/drawing/2014/main" id="{17C388F0-6098-3E78-710A-276851CC0DAE}"/>
              </a:ext>
            </a:extLst>
          </p:cNvPr>
          <p:cNvPicPr>
            <a:picLocks noChangeAspect="1"/>
          </p:cNvPicPr>
          <p:nvPr/>
        </p:nvPicPr>
        <p:blipFill>
          <a:blip r:embed="rId3"/>
          <a:stretch>
            <a:fillRect/>
          </a:stretch>
        </p:blipFill>
        <p:spPr>
          <a:xfrm>
            <a:off x="195943" y="2209800"/>
            <a:ext cx="4561115" cy="3420836"/>
          </a:xfrm>
          <a:prstGeom prst="rect">
            <a:avLst/>
          </a:prstGeom>
        </p:spPr>
      </p:pic>
      <p:pic>
        <p:nvPicPr>
          <p:cNvPr id="10" name="Picture 9">
            <a:extLst>
              <a:ext uri="{FF2B5EF4-FFF2-40B4-BE49-F238E27FC236}">
                <a16:creationId xmlns:a16="http://schemas.microsoft.com/office/drawing/2014/main" id="{05C6385E-9DF3-50C4-1E1E-C6C4A6C32A36}"/>
              </a:ext>
            </a:extLst>
          </p:cNvPr>
          <p:cNvPicPr>
            <a:picLocks noChangeAspect="1"/>
          </p:cNvPicPr>
          <p:nvPr/>
        </p:nvPicPr>
        <p:blipFill>
          <a:blip r:embed="rId4"/>
          <a:stretch>
            <a:fillRect/>
          </a:stretch>
        </p:blipFill>
        <p:spPr>
          <a:xfrm>
            <a:off x="8044770" y="2481944"/>
            <a:ext cx="4086224" cy="3064668"/>
          </a:xfrm>
          <a:prstGeom prst="rect">
            <a:avLst/>
          </a:prstGeom>
        </p:spPr>
      </p:pic>
      <p:pic>
        <p:nvPicPr>
          <p:cNvPr id="12" name="Picture 11">
            <a:extLst>
              <a:ext uri="{FF2B5EF4-FFF2-40B4-BE49-F238E27FC236}">
                <a16:creationId xmlns:a16="http://schemas.microsoft.com/office/drawing/2014/main" id="{20B05FD2-5B2A-193B-A184-F4F150216D16}"/>
              </a:ext>
            </a:extLst>
          </p:cNvPr>
          <p:cNvPicPr>
            <a:picLocks noChangeAspect="1"/>
          </p:cNvPicPr>
          <p:nvPr/>
        </p:nvPicPr>
        <p:blipFill>
          <a:blip r:embed="rId5"/>
          <a:stretch>
            <a:fillRect/>
          </a:stretch>
        </p:blipFill>
        <p:spPr>
          <a:xfrm>
            <a:off x="10319507" y="130625"/>
            <a:ext cx="1725318" cy="554784"/>
          </a:xfrm>
          <a:prstGeom prst="rect">
            <a:avLst/>
          </a:prstGeom>
        </p:spPr>
      </p:pic>
    </p:spTree>
    <p:extLst>
      <p:ext uri="{BB962C8B-B14F-4D97-AF65-F5344CB8AC3E}">
        <p14:creationId xmlns:p14="http://schemas.microsoft.com/office/powerpoint/2010/main" val="42032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B0DF50-E6C4-2C80-4514-1B9F6D0301A2}"/>
              </a:ext>
            </a:extLst>
          </p:cNvPr>
          <p:cNvSpPr>
            <a:spLocks noGrp="1"/>
          </p:cNvSpPr>
          <p:nvPr>
            <p:ph idx="1"/>
          </p:nvPr>
        </p:nvSpPr>
        <p:spPr/>
        <p:txBody>
          <a:bodyPr/>
          <a:lstStyle/>
          <a:p>
            <a:pPr marL="0" indent="0">
              <a:buNone/>
            </a:pPr>
            <a:r>
              <a:rPr lang="en-US" dirty="0">
                <a:hlinkClick r:id="rId2"/>
              </a:rPr>
              <a:t>https://www.unitedwaymc.org/affinity-groups</a:t>
            </a:r>
            <a:r>
              <a:rPr lang="en-US" dirty="0"/>
              <a:t> </a:t>
            </a:r>
          </a:p>
          <a:p>
            <a:pPr marL="0" indent="0">
              <a:buNone/>
            </a:pPr>
            <a:endParaRPr lang="en-US" dirty="0"/>
          </a:p>
        </p:txBody>
      </p:sp>
      <p:sp>
        <p:nvSpPr>
          <p:cNvPr id="3" name="Title 2">
            <a:extLst>
              <a:ext uri="{FF2B5EF4-FFF2-40B4-BE49-F238E27FC236}">
                <a16:creationId xmlns:a16="http://schemas.microsoft.com/office/drawing/2014/main" id="{000BA1A6-35F1-30CC-FBB7-43787DA6E9A8}"/>
              </a:ext>
            </a:extLst>
          </p:cNvPr>
          <p:cNvSpPr>
            <a:spLocks noGrp="1"/>
          </p:cNvSpPr>
          <p:nvPr>
            <p:ph type="title"/>
          </p:nvPr>
        </p:nvSpPr>
        <p:spPr/>
        <p:txBody>
          <a:bodyPr/>
          <a:lstStyle/>
          <a:p>
            <a:pPr algn="ctr"/>
            <a:r>
              <a:rPr lang="en-US" dirty="0"/>
              <a:t>Join an Affinity Group! Network with a purpose</a:t>
            </a:r>
          </a:p>
        </p:txBody>
      </p:sp>
      <p:pic>
        <p:nvPicPr>
          <p:cNvPr id="5" name="Picture 4">
            <a:extLst>
              <a:ext uri="{FF2B5EF4-FFF2-40B4-BE49-F238E27FC236}">
                <a16:creationId xmlns:a16="http://schemas.microsoft.com/office/drawing/2014/main" id="{27E00F7F-3718-C4C6-5367-3D3ECA8E0573}"/>
              </a:ext>
            </a:extLst>
          </p:cNvPr>
          <p:cNvPicPr>
            <a:picLocks noChangeAspect="1"/>
          </p:cNvPicPr>
          <p:nvPr/>
        </p:nvPicPr>
        <p:blipFill>
          <a:blip r:embed="rId3"/>
          <a:stretch>
            <a:fillRect/>
          </a:stretch>
        </p:blipFill>
        <p:spPr>
          <a:xfrm>
            <a:off x="0" y="3673928"/>
            <a:ext cx="4245429" cy="3184072"/>
          </a:xfrm>
          <a:prstGeom prst="rect">
            <a:avLst/>
          </a:prstGeom>
        </p:spPr>
      </p:pic>
      <p:pic>
        <p:nvPicPr>
          <p:cNvPr id="7" name="Picture 6">
            <a:extLst>
              <a:ext uri="{FF2B5EF4-FFF2-40B4-BE49-F238E27FC236}">
                <a16:creationId xmlns:a16="http://schemas.microsoft.com/office/drawing/2014/main" id="{1A68AF6D-4A8C-D4E6-07B4-D1B031AC5103}"/>
              </a:ext>
            </a:extLst>
          </p:cNvPr>
          <p:cNvPicPr>
            <a:picLocks noChangeAspect="1"/>
          </p:cNvPicPr>
          <p:nvPr/>
        </p:nvPicPr>
        <p:blipFill>
          <a:blip r:embed="rId4"/>
          <a:srcRect l="11645" r="5994" b="32481"/>
          <a:stretch>
            <a:fillRect/>
          </a:stretch>
        </p:blipFill>
        <p:spPr>
          <a:xfrm>
            <a:off x="4245429" y="2623457"/>
            <a:ext cx="4157186" cy="4234543"/>
          </a:xfrm>
          <a:prstGeom prst="rect">
            <a:avLst/>
          </a:prstGeom>
        </p:spPr>
      </p:pic>
      <p:pic>
        <p:nvPicPr>
          <p:cNvPr id="9" name="Picture 8">
            <a:extLst>
              <a:ext uri="{FF2B5EF4-FFF2-40B4-BE49-F238E27FC236}">
                <a16:creationId xmlns:a16="http://schemas.microsoft.com/office/drawing/2014/main" id="{7EC96BA2-658B-3608-8E9C-7B9959ADD649}"/>
              </a:ext>
            </a:extLst>
          </p:cNvPr>
          <p:cNvPicPr>
            <a:picLocks noChangeAspect="1"/>
          </p:cNvPicPr>
          <p:nvPr/>
        </p:nvPicPr>
        <p:blipFill>
          <a:blip r:embed="rId5"/>
          <a:srcRect b="16800"/>
          <a:stretch>
            <a:fillRect/>
          </a:stretch>
        </p:blipFill>
        <p:spPr>
          <a:xfrm>
            <a:off x="8402615" y="3673929"/>
            <a:ext cx="4468414" cy="3184072"/>
          </a:xfrm>
          <a:prstGeom prst="rect">
            <a:avLst/>
          </a:prstGeom>
        </p:spPr>
      </p:pic>
      <p:sp>
        <p:nvSpPr>
          <p:cNvPr id="10" name="TextBox 9">
            <a:extLst>
              <a:ext uri="{FF2B5EF4-FFF2-40B4-BE49-F238E27FC236}">
                <a16:creationId xmlns:a16="http://schemas.microsoft.com/office/drawing/2014/main" id="{0149B98A-E400-1EDC-5B61-F53CE0808B75}"/>
              </a:ext>
            </a:extLst>
          </p:cNvPr>
          <p:cNvSpPr txBox="1"/>
          <p:nvPr/>
        </p:nvSpPr>
        <p:spPr>
          <a:xfrm>
            <a:off x="914399" y="3304596"/>
            <a:ext cx="2775857" cy="369332"/>
          </a:xfrm>
          <a:prstGeom prst="rect">
            <a:avLst/>
          </a:prstGeom>
          <a:noFill/>
        </p:spPr>
        <p:txBody>
          <a:bodyPr wrap="square" rtlCol="0">
            <a:spAutoFit/>
          </a:bodyPr>
          <a:lstStyle/>
          <a:p>
            <a:pPr algn="ctr"/>
            <a:r>
              <a:rPr lang="en-US" b="1" dirty="0"/>
              <a:t>Emerging Leaders</a:t>
            </a:r>
          </a:p>
        </p:txBody>
      </p:sp>
      <p:sp>
        <p:nvSpPr>
          <p:cNvPr id="11" name="TextBox 10">
            <a:extLst>
              <a:ext uri="{FF2B5EF4-FFF2-40B4-BE49-F238E27FC236}">
                <a16:creationId xmlns:a16="http://schemas.microsoft.com/office/drawing/2014/main" id="{79665DC8-8430-D3FE-5CB8-AFBBCD1CA381}"/>
              </a:ext>
            </a:extLst>
          </p:cNvPr>
          <p:cNvSpPr txBox="1"/>
          <p:nvPr/>
        </p:nvSpPr>
        <p:spPr>
          <a:xfrm>
            <a:off x="5257222" y="2701988"/>
            <a:ext cx="2133600" cy="400110"/>
          </a:xfrm>
          <a:prstGeom prst="rect">
            <a:avLst/>
          </a:prstGeom>
          <a:noFill/>
        </p:spPr>
        <p:txBody>
          <a:bodyPr wrap="square" rtlCol="0">
            <a:spAutoFit/>
          </a:bodyPr>
          <a:lstStyle/>
          <a:p>
            <a:pPr algn="ctr"/>
            <a:r>
              <a:rPr lang="en-US" sz="2000" b="1" dirty="0"/>
              <a:t>Women United</a:t>
            </a:r>
          </a:p>
        </p:txBody>
      </p:sp>
      <p:sp>
        <p:nvSpPr>
          <p:cNvPr id="14" name="TextBox 13">
            <a:extLst>
              <a:ext uri="{FF2B5EF4-FFF2-40B4-BE49-F238E27FC236}">
                <a16:creationId xmlns:a16="http://schemas.microsoft.com/office/drawing/2014/main" id="{A80E7EEA-0D4C-5BF7-A540-346D9B4AE773}"/>
              </a:ext>
            </a:extLst>
          </p:cNvPr>
          <p:cNvSpPr txBox="1"/>
          <p:nvPr/>
        </p:nvSpPr>
        <p:spPr>
          <a:xfrm>
            <a:off x="8957788" y="3244333"/>
            <a:ext cx="2675232" cy="381000"/>
          </a:xfrm>
          <a:prstGeom prst="rect">
            <a:avLst/>
          </a:prstGeom>
          <a:noFill/>
        </p:spPr>
        <p:txBody>
          <a:bodyPr wrap="square" rtlCol="0">
            <a:spAutoFit/>
          </a:bodyPr>
          <a:lstStyle/>
          <a:p>
            <a:pPr algn="ctr"/>
            <a:r>
              <a:rPr lang="en-US" b="1" dirty="0"/>
              <a:t>Retire United</a:t>
            </a:r>
          </a:p>
        </p:txBody>
      </p:sp>
      <p:pic>
        <p:nvPicPr>
          <p:cNvPr id="16" name="Picture 15">
            <a:extLst>
              <a:ext uri="{FF2B5EF4-FFF2-40B4-BE49-F238E27FC236}">
                <a16:creationId xmlns:a16="http://schemas.microsoft.com/office/drawing/2014/main" id="{89938777-50F5-0F4D-7001-765D810824F3}"/>
              </a:ext>
            </a:extLst>
          </p:cNvPr>
          <p:cNvPicPr>
            <a:picLocks noChangeAspect="1"/>
          </p:cNvPicPr>
          <p:nvPr/>
        </p:nvPicPr>
        <p:blipFill>
          <a:blip r:embed="rId6"/>
          <a:stretch>
            <a:fillRect/>
          </a:stretch>
        </p:blipFill>
        <p:spPr>
          <a:xfrm>
            <a:off x="10295404" y="258569"/>
            <a:ext cx="1725318" cy="554784"/>
          </a:xfrm>
          <a:prstGeom prst="rect">
            <a:avLst/>
          </a:prstGeom>
        </p:spPr>
      </p:pic>
    </p:spTree>
    <p:extLst>
      <p:ext uri="{BB962C8B-B14F-4D97-AF65-F5344CB8AC3E}">
        <p14:creationId xmlns:p14="http://schemas.microsoft.com/office/powerpoint/2010/main" val="398395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E1F1E9-DCAE-7836-9FFF-A2D827937BAE}"/>
              </a:ext>
            </a:extLst>
          </p:cNvPr>
          <p:cNvSpPr>
            <a:spLocks noGrp="1"/>
          </p:cNvSpPr>
          <p:nvPr>
            <p:ph idx="1"/>
          </p:nvPr>
        </p:nvSpPr>
        <p:spPr/>
        <p:txBody>
          <a:bodyPr/>
          <a:lstStyle/>
          <a:p>
            <a:r>
              <a:rPr lang="en-US" dirty="0">
                <a:hlinkClick r:id="rId2"/>
              </a:rPr>
              <a:t>https://www.unitedwaymc.org/events</a:t>
            </a:r>
            <a:r>
              <a:rPr lang="en-US" dirty="0"/>
              <a:t> </a:t>
            </a:r>
          </a:p>
          <a:p>
            <a:pPr marL="0" indent="0">
              <a:buNone/>
            </a:pPr>
            <a:endParaRPr lang="en-US" dirty="0"/>
          </a:p>
        </p:txBody>
      </p:sp>
      <p:sp>
        <p:nvSpPr>
          <p:cNvPr id="3" name="Title 2">
            <a:extLst>
              <a:ext uri="{FF2B5EF4-FFF2-40B4-BE49-F238E27FC236}">
                <a16:creationId xmlns:a16="http://schemas.microsoft.com/office/drawing/2014/main" id="{5FDFB034-CD10-DED6-3A8A-BB063F42B354}"/>
              </a:ext>
            </a:extLst>
          </p:cNvPr>
          <p:cNvSpPr>
            <a:spLocks noGrp="1"/>
          </p:cNvSpPr>
          <p:nvPr>
            <p:ph type="title"/>
          </p:nvPr>
        </p:nvSpPr>
        <p:spPr/>
        <p:txBody>
          <a:bodyPr/>
          <a:lstStyle/>
          <a:p>
            <a:pPr algn="ctr"/>
            <a:r>
              <a:rPr lang="en-US" dirty="0"/>
              <a:t>Attend an Event</a:t>
            </a:r>
          </a:p>
        </p:txBody>
      </p:sp>
      <p:pic>
        <p:nvPicPr>
          <p:cNvPr id="5" name="Picture 4">
            <a:extLst>
              <a:ext uri="{FF2B5EF4-FFF2-40B4-BE49-F238E27FC236}">
                <a16:creationId xmlns:a16="http://schemas.microsoft.com/office/drawing/2014/main" id="{ED85CDA8-AC9B-DEAE-5244-B0A719366CE7}"/>
              </a:ext>
            </a:extLst>
          </p:cNvPr>
          <p:cNvPicPr>
            <a:picLocks noChangeAspect="1"/>
          </p:cNvPicPr>
          <p:nvPr/>
        </p:nvPicPr>
        <p:blipFill>
          <a:blip r:embed="rId3"/>
          <a:stretch>
            <a:fillRect/>
          </a:stretch>
        </p:blipFill>
        <p:spPr>
          <a:xfrm>
            <a:off x="161924" y="2422876"/>
            <a:ext cx="3941989" cy="3941989"/>
          </a:xfrm>
          <a:prstGeom prst="rect">
            <a:avLst/>
          </a:prstGeom>
        </p:spPr>
      </p:pic>
      <p:pic>
        <p:nvPicPr>
          <p:cNvPr id="7" name="Picture 6">
            <a:extLst>
              <a:ext uri="{FF2B5EF4-FFF2-40B4-BE49-F238E27FC236}">
                <a16:creationId xmlns:a16="http://schemas.microsoft.com/office/drawing/2014/main" id="{C05F035D-2F52-FEDE-962A-50F504055D0B}"/>
              </a:ext>
            </a:extLst>
          </p:cNvPr>
          <p:cNvPicPr>
            <a:picLocks noChangeAspect="1"/>
          </p:cNvPicPr>
          <p:nvPr/>
        </p:nvPicPr>
        <p:blipFill>
          <a:blip r:embed="rId4"/>
          <a:stretch>
            <a:fillRect/>
          </a:stretch>
        </p:blipFill>
        <p:spPr>
          <a:xfrm>
            <a:off x="4154617" y="2845039"/>
            <a:ext cx="4354286" cy="3265715"/>
          </a:xfrm>
          <a:prstGeom prst="rect">
            <a:avLst/>
          </a:prstGeom>
        </p:spPr>
      </p:pic>
      <p:pic>
        <p:nvPicPr>
          <p:cNvPr id="11" name="Picture 10">
            <a:extLst>
              <a:ext uri="{FF2B5EF4-FFF2-40B4-BE49-F238E27FC236}">
                <a16:creationId xmlns:a16="http://schemas.microsoft.com/office/drawing/2014/main" id="{3637F0E3-316C-1C44-0B21-AC4CCE194975}"/>
              </a:ext>
            </a:extLst>
          </p:cNvPr>
          <p:cNvPicPr>
            <a:picLocks noChangeAspect="1"/>
          </p:cNvPicPr>
          <p:nvPr/>
        </p:nvPicPr>
        <p:blipFill>
          <a:blip r:embed="rId5"/>
          <a:stretch>
            <a:fillRect/>
          </a:stretch>
        </p:blipFill>
        <p:spPr>
          <a:xfrm>
            <a:off x="8559607" y="3865438"/>
            <a:ext cx="2886079" cy="2886079"/>
          </a:xfrm>
          <a:prstGeom prst="rect">
            <a:avLst/>
          </a:prstGeom>
        </p:spPr>
      </p:pic>
      <p:pic>
        <p:nvPicPr>
          <p:cNvPr id="13" name="Picture 12">
            <a:extLst>
              <a:ext uri="{FF2B5EF4-FFF2-40B4-BE49-F238E27FC236}">
                <a16:creationId xmlns:a16="http://schemas.microsoft.com/office/drawing/2014/main" id="{1C0F58C0-9E31-35C5-E987-BFC868272FC1}"/>
              </a:ext>
            </a:extLst>
          </p:cNvPr>
          <p:cNvPicPr>
            <a:picLocks noChangeAspect="1"/>
          </p:cNvPicPr>
          <p:nvPr/>
        </p:nvPicPr>
        <p:blipFill>
          <a:blip r:embed="rId6"/>
          <a:stretch>
            <a:fillRect/>
          </a:stretch>
        </p:blipFill>
        <p:spPr>
          <a:xfrm>
            <a:off x="8664565" y="1230612"/>
            <a:ext cx="2462000" cy="2462000"/>
          </a:xfrm>
          <a:prstGeom prst="rect">
            <a:avLst/>
          </a:prstGeom>
        </p:spPr>
      </p:pic>
      <p:pic>
        <p:nvPicPr>
          <p:cNvPr id="15" name="Picture 14">
            <a:extLst>
              <a:ext uri="{FF2B5EF4-FFF2-40B4-BE49-F238E27FC236}">
                <a16:creationId xmlns:a16="http://schemas.microsoft.com/office/drawing/2014/main" id="{86EEF676-265A-6033-3CC0-F6C7DD3C8AED}"/>
              </a:ext>
            </a:extLst>
          </p:cNvPr>
          <p:cNvPicPr>
            <a:picLocks noChangeAspect="1"/>
          </p:cNvPicPr>
          <p:nvPr/>
        </p:nvPicPr>
        <p:blipFill>
          <a:blip r:embed="rId7"/>
          <a:stretch>
            <a:fillRect/>
          </a:stretch>
        </p:blipFill>
        <p:spPr>
          <a:xfrm>
            <a:off x="10170114" y="234249"/>
            <a:ext cx="1725318" cy="554784"/>
          </a:xfrm>
          <a:prstGeom prst="rect">
            <a:avLst/>
          </a:prstGeom>
        </p:spPr>
      </p:pic>
    </p:spTree>
    <p:extLst>
      <p:ext uri="{BB962C8B-B14F-4D97-AF65-F5344CB8AC3E}">
        <p14:creationId xmlns:p14="http://schemas.microsoft.com/office/powerpoint/2010/main" val="124924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950941-C8DF-33FB-4B66-5CA8F6AF2A9F}"/>
              </a:ext>
            </a:extLst>
          </p:cNvPr>
          <p:cNvSpPr>
            <a:spLocks noGrp="1"/>
          </p:cNvSpPr>
          <p:nvPr>
            <p:ph idx="1"/>
          </p:nvPr>
        </p:nvSpPr>
        <p:spPr/>
        <p:txBody>
          <a:bodyPr/>
          <a:lstStyle/>
          <a:p>
            <a:pPr marL="0" indent="0">
              <a:buNone/>
            </a:pPr>
            <a:r>
              <a:rPr lang="en-US" dirty="0"/>
              <a:t>Questions?</a:t>
            </a:r>
          </a:p>
          <a:p>
            <a:pPr marL="0" indent="0">
              <a:buNone/>
            </a:pPr>
            <a:r>
              <a:rPr lang="en-US" dirty="0"/>
              <a:t>Contact Amanda Flannery, </a:t>
            </a:r>
            <a:r>
              <a:rPr lang="en-US" dirty="0">
                <a:hlinkClick r:id="rId2"/>
              </a:rPr>
              <a:t>aflannery@unitedwaymc.org</a:t>
            </a:r>
            <a:endParaRPr lang="en-US" dirty="0"/>
          </a:p>
          <a:p>
            <a:pPr marL="0" indent="0">
              <a:buNone/>
            </a:pPr>
            <a:r>
              <a:rPr lang="en-US" dirty="0"/>
              <a:t>Visit: </a:t>
            </a:r>
            <a:r>
              <a:rPr lang="en-US" dirty="0">
                <a:hlinkClick r:id="rId3"/>
              </a:rPr>
              <a:t>https://www.unitedwaymc.org/</a:t>
            </a:r>
            <a:r>
              <a:rPr lang="en-US" dirty="0"/>
              <a:t> </a:t>
            </a:r>
          </a:p>
          <a:p>
            <a:pPr marL="0" indent="0">
              <a:buNone/>
            </a:pPr>
            <a:r>
              <a:rPr lang="en-US" dirty="0"/>
              <a:t>Subscribe to our newsletter: </a:t>
            </a:r>
            <a:r>
              <a:rPr lang="en-US" dirty="0">
                <a:hlinkClick r:id="rId4"/>
              </a:rPr>
              <a:t>https://www.unitedwaymc.org/contact-us</a:t>
            </a:r>
            <a:r>
              <a:rPr lang="en-US" dirty="0"/>
              <a:t> </a:t>
            </a:r>
          </a:p>
        </p:txBody>
      </p:sp>
      <p:sp>
        <p:nvSpPr>
          <p:cNvPr id="3" name="Title 2">
            <a:extLst>
              <a:ext uri="{FF2B5EF4-FFF2-40B4-BE49-F238E27FC236}">
                <a16:creationId xmlns:a16="http://schemas.microsoft.com/office/drawing/2014/main" id="{50EAFFA8-7DC9-77EC-07E7-0F60F17800FD}"/>
              </a:ext>
            </a:extLst>
          </p:cNvPr>
          <p:cNvSpPr>
            <a:spLocks noGrp="1"/>
          </p:cNvSpPr>
          <p:nvPr>
            <p:ph type="title"/>
          </p:nvPr>
        </p:nvSpPr>
        <p:spPr/>
        <p:txBody>
          <a:bodyPr/>
          <a:lstStyle/>
          <a:p>
            <a:r>
              <a:rPr lang="en-US" dirty="0"/>
              <a:t>Thank you for supporting your local community!</a:t>
            </a:r>
          </a:p>
        </p:txBody>
      </p:sp>
      <p:pic>
        <p:nvPicPr>
          <p:cNvPr id="5" name="Picture 4">
            <a:extLst>
              <a:ext uri="{FF2B5EF4-FFF2-40B4-BE49-F238E27FC236}">
                <a16:creationId xmlns:a16="http://schemas.microsoft.com/office/drawing/2014/main" id="{FD615950-63B6-730E-B215-3DB9E1414481}"/>
              </a:ext>
            </a:extLst>
          </p:cNvPr>
          <p:cNvPicPr>
            <a:picLocks noChangeAspect="1"/>
          </p:cNvPicPr>
          <p:nvPr/>
        </p:nvPicPr>
        <p:blipFill>
          <a:blip r:embed="rId5"/>
          <a:stretch>
            <a:fillRect/>
          </a:stretch>
        </p:blipFill>
        <p:spPr>
          <a:xfrm>
            <a:off x="4525769" y="5399314"/>
            <a:ext cx="3352681" cy="1078070"/>
          </a:xfrm>
          <a:prstGeom prst="rect">
            <a:avLst/>
          </a:prstGeom>
        </p:spPr>
      </p:pic>
    </p:spTree>
    <p:extLst>
      <p:ext uri="{BB962C8B-B14F-4D97-AF65-F5344CB8AC3E}">
        <p14:creationId xmlns:p14="http://schemas.microsoft.com/office/powerpoint/2010/main" val="3245996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F369E7-C083-6841-B2A2-50606CFBCDE2}"/>
              </a:ext>
            </a:extLst>
          </p:cNvPr>
          <p:cNvSpPr>
            <a:spLocks noGrp="1"/>
          </p:cNvSpPr>
          <p:nvPr>
            <p:ph sz="half" idx="1"/>
          </p:nvPr>
        </p:nvSpPr>
        <p:spPr>
          <a:xfrm>
            <a:off x="640080" y="2444530"/>
            <a:ext cx="4516806" cy="3828947"/>
          </a:xfrm>
        </p:spPr>
        <p:txBody>
          <a:bodyPr vert="horz" lIns="91440" tIns="45720" rIns="91440" bIns="45720" rtlCol="0">
            <a:normAutofit lnSpcReduction="10000"/>
          </a:bodyPr>
          <a:lstStyle/>
          <a:p>
            <a:r>
              <a:rPr lang="en-US" sz="2000" b="1" dirty="0">
                <a:solidFill>
                  <a:schemeClr val="tx1"/>
                </a:solidFill>
                <a:latin typeface="+mn-lt"/>
                <a:ea typeface="+mn-ea"/>
                <a:cs typeface="+mn-cs"/>
              </a:rPr>
              <a:t>A</a:t>
            </a:r>
            <a:r>
              <a:rPr lang="en-US" sz="2000" dirty="0">
                <a:solidFill>
                  <a:schemeClr val="tx1"/>
                </a:solidFill>
                <a:latin typeface="+mn-lt"/>
                <a:ea typeface="+mn-ea"/>
                <a:cs typeface="+mn-cs"/>
              </a:rPr>
              <a:t>sset </a:t>
            </a:r>
            <a:r>
              <a:rPr lang="en-US" sz="2000" b="1" dirty="0">
                <a:solidFill>
                  <a:schemeClr val="tx1"/>
                </a:solidFill>
                <a:latin typeface="+mn-lt"/>
                <a:ea typeface="+mn-ea"/>
                <a:cs typeface="+mn-cs"/>
              </a:rPr>
              <a:t>L</a:t>
            </a:r>
            <a:r>
              <a:rPr lang="en-US" sz="2000" dirty="0">
                <a:solidFill>
                  <a:schemeClr val="tx1"/>
                </a:solidFill>
                <a:latin typeface="+mn-lt"/>
                <a:ea typeface="+mn-ea"/>
                <a:cs typeface="+mn-cs"/>
              </a:rPr>
              <a:t>imited, </a:t>
            </a:r>
            <a:r>
              <a:rPr lang="en-US" sz="2000" b="1" dirty="0">
                <a:solidFill>
                  <a:schemeClr val="tx1"/>
                </a:solidFill>
                <a:latin typeface="+mn-lt"/>
                <a:ea typeface="+mn-ea"/>
                <a:cs typeface="+mn-cs"/>
              </a:rPr>
              <a:t>I</a:t>
            </a:r>
            <a:r>
              <a:rPr lang="en-US" sz="2000" dirty="0">
                <a:solidFill>
                  <a:schemeClr val="tx1"/>
                </a:solidFill>
                <a:latin typeface="+mn-lt"/>
                <a:ea typeface="+mn-ea"/>
                <a:cs typeface="+mn-cs"/>
              </a:rPr>
              <a:t>ncome </a:t>
            </a:r>
            <a:r>
              <a:rPr lang="en-US" sz="2000" b="1" dirty="0">
                <a:solidFill>
                  <a:schemeClr val="tx1"/>
                </a:solidFill>
                <a:latin typeface="+mn-lt"/>
                <a:ea typeface="+mn-ea"/>
                <a:cs typeface="+mn-cs"/>
              </a:rPr>
              <a:t>C</a:t>
            </a:r>
            <a:r>
              <a:rPr lang="en-US" sz="2000" dirty="0">
                <a:solidFill>
                  <a:schemeClr val="tx1"/>
                </a:solidFill>
                <a:latin typeface="+mn-lt"/>
                <a:ea typeface="+mn-ea"/>
                <a:cs typeface="+mn-cs"/>
              </a:rPr>
              <a:t>onstrained, </a:t>
            </a:r>
            <a:r>
              <a:rPr lang="en-US" sz="2000" b="1" dirty="0">
                <a:solidFill>
                  <a:schemeClr val="tx1"/>
                </a:solidFill>
                <a:latin typeface="+mn-lt"/>
                <a:ea typeface="+mn-ea"/>
                <a:cs typeface="+mn-cs"/>
              </a:rPr>
              <a:t>E</a:t>
            </a:r>
            <a:r>
              <a:rPr lang="en-US" sz="2000" dirty="0">
                <a:solidFill>
                  <a:schemeClr val="tx1"/>
                </a:solidFill>
                <a:latin typeface="+mn-lt"/>
                <a:ea typeface="+mn-ea"/>
                <a:cs typeface="+mn-cs"/>
              </a:rPr>
              <a:t>mployed</a:t>
            </a:r>
          </a:p>
          <a:p>
            <a:r>
              <a:rPr lang="en-US" sz="2000" dirty="0"/>
              <a:t>W</a:t>
            </a:r>
            <a:r>
              <a:rPr lang="en-US" sz="2000" dirty="0">
                <a:solidFill>
                  <a:schemeClr val="tx1"/>
                </a:solidFill>
                <a:latin typeface="+mn-lt"/>
                <a:ea typeface="+mn-ea"/>
                <a:cs typeface="+mn-cs"/>
              </a:rPr>
              <a:t>ages fail to keep pace with the rising cost of household essentials</a:t>
            </a:r>
          </a:p>
          <a:p>
            <a:r>
              <a:rPr lang="en-US" sz="2000" dirty="0"/>
              <a:t>32% of Marathon County residents fall within the ALICE population</a:t>
            </a:r>
          </a:p>
          <a:p>
            <a:pPr>
              <a:buFont typeface="Arial" panose="020B0604020202020204" pitchFamily="34" charset="0"/>
              <a:buChar char="•"/>
            </a:pPr>
            <a:r>
              <a:rPr lang="en-US" sz="2000" dirty="0"/>
              <a:t>Working parents juggling multiple jobs</a:t>
            </a:r>
          </a:p>
          <a:p>
            <a:pPr>
              <a:buFont typeface="Arial" panose="020B0604020202020204" pitchFamily="34" charset="0"/>
              <a:buChar char="•"/>
            </a:pPr>
            <a:r>
              <a:rPr lang="en-US" sz="2000" dirty="0">
                <a:solidFill>
                  <a:schemeClr val="tx1"/>
                </a:solidFill>
                <a:latin typeface="+mn-lt"/>
                <a:ea typeface="+mn-ea"/>
                <a:cs typeface="+mn-cs"/>
              </a:rPr>
              <a:t>Retirees living on a fixed income and trying to keep up with rising costs </a:t>
            </a:r>
          </a:p>
          <a:p>
            <a:pPr>
              <a:buFont typeface="Arial" panose="020B0604020202020204" pitchFamily="34" charset="0"/>
              <a:buChar char="•"/>
            </a:pPr>
            <a:r>
              <a:rPr lang="en-US" sz="2000" b="1" dirty="0">
                <a:solidFill>
                  <a:schemeClr val="tx1"/>
                </a:solidFill>
                <a:latin typeface="+mn-lt"/>
                <a:ea typeface="+mn-ea"/>
                <a:cs typeface="+mn-cs"/>
              </a:rPr>
              <a:t>83% of the ALICE population is working or retired. </a:t>
            </a:r>
          </a:p>
        </p:txBody>
      </p:sp>
      <p:pic>
        <p:nvPicPr>
          <p:cNvPr id="7" name="Content Placeholder 6" descr="Background pattern&#10;&#10;Description automatically generated">
            <a:extLst>
              <a:ext uri="{FF2B5EF4-FFF2-40B4-BE49-F238E27FC236}">
                <a16:creationId xmlns:a16="http://schemas.microsoft.com/office/drawing/2014/main" id="{719D55F0-AA48-8C1C-FEA5-036D54E6F40F}"/>
              </a:ext>
            </a:extLst>
          </p:cNvPr>
          <p:cNvPicPr>
            <a:picLocks noGrp="1" noChangeAspect="1"/>
          </p:cNvPicPr>
          <p:nvPr>
            <p:ph sz="half" idx="2"/>
          </p:nvPr>
        </p:nvPicPr>
        <p:blipFill rotWithShape="1">
          <a:blip r:embed="rId3"/>
          <a:srcRect t="1821" r="2" b="1019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Slide Number Placeholder 5"/>
          <p:cNvSpPr>
            <a:spLocks noGrp="1"/>
          </p:cNvSpPr>
          <p:nvPr>
            <p:ph type="sldNum" sz="quarter" idx="4294967295"/>
          </p:nvPr>
        </p:nvSpPr>
        <p:spPr>
          <a:xfrm>
            <a:off x="10439400" y="6356350"/>
            <a:ext cx="914400" cy="365125"/>
          </a:xfrm>
          <a:prstGeom prst="rect">
            <a:avLst/>
          </a:prstGeom>
        </p:spPr>
        <p:txBody>
          <a:bodyPr vert="horz" lIns="91440" tIns="45720" rIns="91440" bIns="45720" rtlCol="0" anchor="ctr">
            <a:normAutofit/>
          </a:bodyPr>
          <a:lstStyle/>
          <a:p>
            <a:pPr algn="r">
              <a:spcAft>
                <a:spcPts val="600"/>
              </a:spcAft>
              <a:defRPr/>
            </a:pPr>
            <a:fld id="{BBB69291-A384-1346-A27A-D0A1C91B6C32}" type="slidenum">
              <a:rPr lang="en-US">
                <a:solidFill>
                  <a:srgbClr val="FFFFFF"/>
                </a:solidFill>
                <a:latin typeface="Calibri" panose="020F0502020204030204"/>
              </a:rPr>
              <a:pPr algn="r">
                <a:spcAft>
                  <a:spcPts val="600"/>
                </a:spcAft>
                <a:defRPr/>
              </a:pPr>
              <a:t>2</a:t>
            </a:fld>
            <a:endParaRPr lang="en-US">
              <a:solidFill>
                <a:srgbClr val="FFFFFF"/>
              </a:solidFill>
              <a:latin typeface="Calibri" panose="020F0502020204030204"/>
            </a:endParaRPr>
          </a:p>
        </p:txBody>
      </p:sp>
      <p:sp>
        <p:nvSpPr>
          <p:cNvPr id="3" name="Title 2"/>
          <p:cNvSpPr>
            <a:spLocks noGrp="1"/>
          </p:cNvSpPr>
          <p:nvPr>
            <p:ph type="title"/>
          </p:nvPr>
        </p:nvSpPr>
        <p:spPr>
          <a:xfrm>
            <a:off x="640080" y="325369"/>
            <a:ext cx="4368602" cy="1956841"/>
          </a:xfrm>
        </p:spPr>
        <p:txBody>
          <a:bodyPr vert="horz" lIns="91440" tIns="45720" rIns="91440" bIns="45720" rtlCol="0" anchor="b">
            <a:normAutofit/>
          </a:bodyPr>
          <a:lstStyle/>
          <a:p>
            <a:r>
              <a:rPr lang="en-US" sz="5400" dirty="0">
                <a:solidFill>
                  <a:schemeClr val="accent1"/>
                </a:solidFill>
                <a:latin typeface="+mj-lt"/>
                <a:ea typeface="+mj-ea"/>
                <a:cs typeface="+mj-cs"/>
              </a:rPr>
              <a:t>Who is Alice?</a:t>
            </a:r>
          </a:p>
        </p:txBody>
      </p:sp>
      <p:pic>
        <p:nvPicPr>
          <p:cNvPr id="4" name="Picture 3">
            <a:extLst>
              <a:ext uri="{FF2B5EF4-FFF2-40B4-BE49-F238E27FC236}">
                <a16:creationId xmlns:a16="http://schemas.microsoft.com/office/drawing/2014/main" id="{C0101E48-F12D-A36E-BC3E-C91995FA9DFE}"/>
              </a:ext>
            </a:extLst>
          </p:cNvPr>
          <p:cNvPicPr>
            <a:picLocks noChangeAspect="1"/>
          </p:cNvPicPr>
          <p:nvPr/>
        </p:nvPicPr>
        <p:blipFill>
          <a:blip r:embed="rId4"/>
          <a:stretch>
            <a:fillRect/>
          </a:stretch>
        </p:blipFill>
        <p:spPr>
          <a:xfrm>
            <a:off x="159876" y="6166691"/>
            <a:ext cx="1725318" cy="554784"/>
          </a:xfrm>
          <a:prstGeom prst="rect">
            <a:avLst/>
          </a:prstGeom>
        </p:spPr>
      </p:pic>
    </p:spTree>
    <p:extLst>
      <p:ext uri="{BB962C8B-B14F-4D97-AF65-F5344CB8AC3E}">
        <p14:creationId xmlns:p14="http://schemas.microsoft.com/office/powerpoint/2010/main" val="2827647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811475" y="618218"/>
            <a:ext cx="10980737" cy="841375"/>
          </a:xfrm>
        </p:spPr>
        <p:txBody>
          <a:bodyPr>
            <a:noAutofit/>
          </a:bodyPr>
          <a:lstStyle/>
          <a:p>
            <a:pPr algn="ctr"/>
            <a:r>
              <a:rPr lang="en-US" sz="9600" b="1" dirty="0">
                <a:solidFill>
                  <a:schemeClr val="accent1"/>
                </a:solidFill>
                <a:cs typeface="Arial" panose="020B0604020202020204" pitchFamily="34" charset="0"/>
              </a:rPr>
              <a:t>Bold Goal</a:t>
            </a:r>
            <a:r>
              <a:rPr lang="en-US" sz="4800" b="1" dirty="0">
                <a:solidFill>
                  <a:schemeClr val="accent1"/>
                </a:solidFill>
                <a:cs typeface="Arial" panose="020B0604020202020204" pitchFamily="34" charset="0"/>
              </a:rPr>
              <a:t>:</a:t>
            </a:r>
            <a:br>
              <a:rPr lang="en-US" sz="4800" b="1" dirty="0"/>
            </a:br>
            <a:endParaRPr lang="en-US" sz="4800" dirty="0">
              <a:solidFill>
                <a:schemeClr val="accent1"/>
              </a:solidFill>
              <a:latin typeface="+mj-lt"/>
              <a:cs typeface="Arial" panose="020B0604020202020204" pitchFamily="34" charset="0"/>
            </a:endParaRPr>
          </a:p>
        </p:txBody>
      </p:sp>
      <p:sp>
        <p:nvSpPr>
          <p:cNvPr id="4" name="Text Placeholder 3">
            <a:extLst>
              <a:ext uri="{FF2B5EF4-FFF2-40B4-BE49-F238E27FC236}">
                <a16:creationId xmlns:a16="http://schemas.microsoft.com/office/drawing/2014/main" id="{12168EC0-2E9F-C7DB-05E3-2191DD68DBC3}"/>
              </a:ext>
            </a:extLst>
          </p:cNvPr>
          <p:cNvSpPr>
            <a:spLocks noGrp="1"/>
          </p:cNvSpPr>
          <p:nvPr>
            <p:ph type="body" sz="quarter" idx="4294967295"/>
          </p:nvPr>
        </p:nvSpPr>
        <p:spPr>
          <a:xfrm>
            <a:off x="1385242" y="1459593"/>
            <a:ext cx="10406970" cy="4984750"/>
          </a:xfrm>
        </p:spPr>
        <p:txBody>
          <a:bodyPr>
            <a:normAutofit/>
          </a:bodyPr>
          <a:lstStyle/>
          <a:p>
            <a:pPr marL="0" indent="0" algn="ctr">
              <a:buNone/>
            </a:pPr>
            <a:r>
              <a:rPr lang="en-US" sz="4800" dirty="0">
                <a:solidFill>
                  <a:srgbClr val="000000"/>
                </a:solidFill>
                <a:cs typeface="Calibri" panose="020F0502020204030204" pitchFamily="34" charset="0"/>
              </a:rPr>
              <a:t>Lift </a:t>
            </a:r>
            <a:r>
              <a:rPr lang="en-US" sz="4800" b="1" dirty="0">
                <a:solidFill>
                  <a:srgbClr val="000000"/>
                </a:solidFill>
                <a:cs typeface="Calibri" panose="020F0502020204030204" pitchFamily="34" charset="0"/>
              </a:rPr>
              <a:t>10,000</a:t>
            </a:r>
            <a:r>
              <a:rPr lang="en-US" sz="4800" dirty="0">
                <a:solidFill>
                  <a:srgbClr val="000000"/>
                </a:solidFill>
                <a:cs typeface="Calibri" panose="020F0502020204030204" pitchFamily="34" charset="0"/>
              </a:rPr>
              <a:t> Community Members to Financial Stability by 2033</a:t>
            </a:r>
            <a:r>
              <a:rPr lang="en-US" dirty="0">
                <a:solidFill>
                  <a:srgbClr val="000000"/>
                </a:solidFill>
                <a:cs typeface="Calibri" panose="020F0502020204030204" pitchFamily="34" charset="0"/>
              </a:rPr>
              <a:t>. </a:t>
            </a:r>
          </a:p>
          <a:p>
            <a:pPr marL="0" indent="0" algn="ctr">
              <a:buNone/>
            </a:pPr>
            <a:endParaRPr lang="en-US" dirty="0">
              <a:solidFill>
                <a:srgbClr val="000000"/>
              </a:solidFill>
              <a:cs typeface="Calibri" panose="020F0502020204030204" pitchFamily="34" charset="0"/>
            </a:endParaRPr>
          </a:p>
          <a:p>
            <a:pPr marL="0" indent="0" algn="ctr">
              <a:buNone/>
            </a:pPr>
            <a:r>
              <a:rPr lang="en-US" b="1" dirty="0">
                <a:cs typeface="Calibri" panose="020F0502020204030204" pitchFamily="34" charset="0"/>
              </a:rPr>
              <a:t>Focus Areas:</a:t>
            </a:r>
          </a:p>
          <a:p>
            <a:pPr marL="0" indent="0" algn="ctr">
              <a:buNone/>
            </a:pPr>
            <a:r>
              <a:rPr lang="en-US" b="1" dirty="0">
                <a:cs typeface="Calibri" panose="020F0502020204030204" pitchFamily="34" charset="0"/>
              </a:rPr>
              <a:t>Basic Needs</a:t>
            </a:r>
          </a:p>
          <a:p>
            <a:pPr marL="0" indent="0" algn="ctr">
              <a:buNone/>
            </a:pPr>
            <a:r>
              <a:rPr lang="en-US" b="1" dirty="0">
                <a:cs typeface="Calibri" panose="020F0502020204030204" pitchFamily="34" charset="0"/>
              </a:rPr>
              <a:t>Childcare</a:t>
            </a:r>
          </a:p>
          <a:p>
            <a:pPr marL="0" indent="0" algn="ctr">
              <a:buNone/>
            </a:pPr>
            <a:r>
              <a:rPr lang="en-US" b="1" dirty="0">
                <a:cs typeface="Calibri" panose="020F0502020204030204" pitchFamily="34" charset="0"/>
              </a:rPr>
              <a:t>Behavioral Health </a:t>
            </a:r>
          </a:p>
          <a:p>
            <a:pPr marL="0" indent="0" algn="ctr">
              <a:buNone/>
            </a:pPr>
            <a:r>
              <a:rPr lang="en-US" b="1" dirty="0">
                <a:cs typeface="Calibri" panose="020F0502020204030204" pitchFamily="34" charset="0"/>
              </a:rPr>
              <a:t>Employment Skills </a:t>
            </a:r>
          </a:p>
        </p:txBody>
      </p:sp>
      <p:pic>
        <p:nvPicPr>
          <p:cNvPr id="5" name="Picture 4" descr="A blue text on a black background&#10;&#10;AI-generated content may be incorrect.">
            <a:extLst>
              <a:ext uri="{FF2B5EF4-FFF2-40B4-BE49-F238E27FC236}">
                <a16:creationId xmlns:a16="http://schemas.microsoft.com/office/drawing/2014/main" id="{D03947DF-A19B-009C-CEAC-6210A9427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4643" y="137043"/>
            <a:ext cx="1727569" cy="553227"/>
          </a:xfrm>
          <a:prstGeom prst="rect">
            <a:avLst/>
          </a:prstGeom>
        </p:spPr>
      </p:pic>
    </p:spTree>
    <p:extLst>
      <p:ext uri="{BB962C8B-B14F-4D97-AF65-F5344CB8AC3E}">
        <p14:creationId xmlns:p14="http://schemas.microsoft.com/office/powerpoint/2010/main" val="1438026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E6C1ED-C346-1BE7-DCF3-75AF799B208F}"/>
              </a:ext>
            </a:extLst>
          </p:cNvPr>
          <p:cNvSpPr>
            <a:spLocks noGrp="1"/>
          </p:cNvSpPr>
          <p:nvPr>
            <p:ph type="title" idx="4294967295"/>
          </p:nvPr>
        </p:nvSpPr>
        <p:spPr>
          <a:xfrm>
            <a:off x="506413" y="759155"/>
            <a:ext cx="10980737" cy="841375"/>
          </a:xfrm>
        </p:spPr>
        <p:txBody>
          <a:bodyPr/>
          <a:lstStyle/>
          <a:p>
            <a:r>
              <a:rPr lang="en-US" dirty="0">
                <a:solidFill>
                  <a:schemeClr val="accent1"/>
                </a:solidFill>
              </a:rPr>
              <a:t>Community Investments </a:t>
            </a:r>
          </a:p>
        </p:txBody>
      </p:sp>
      <p:sp>
        <p:nvSpPr>
          <p:cNvPr id="10" name="TextBox 9">
            <a:extLst>
              <a:ext uri="{FF2B5EF4-FFF2-40B4-BE49-F238E27FC236}">
                <a16:creationId xmlns:a16="http://schemas.microsoft.com/office/drawing/2014/main" id="{155BA840-766B-0FF4-F8C2-A0A60BEBF4AA}"/>
              </a:ext>
            </a:extLst>
          </p:cNvPr>
          <p:cNvSpPr txBox="1"/>
          <p:nvPr/>
        </p:nvSpPr>
        <p:spPr>
          <a:xfrm>
            <a:off x="6930656" y="907308"/>
            <a:ext cx="6097772" cy="369332"/>
          </a:xfrm>
          <a:prstGeom prst="rect">
            <a:avLst/>
          </a:prstGeom>
          <a:noFill/>
        </p:spPr>
        <p:txBody>
          <a:bodyPr wrap="square">
            <a:spAutoFit/>
          </a:bodyPr>
          <a:lstStyle/>
          <a:p>
            <a:pPr marL="457200" lvl="1" indent="0">
              <a:buNone/>
            </a:pPr>
            <a:r>
              <a:rPr lang="en-US" sz="1800" b="1" dirty="0">
                <a:solidFill>
                  <a:schemeClr val="tx1"/>
                </a:solidFill>
                <a:latin typeface="Arial" panose="020B0604020202020204" pitchFamily="34" charset="0"/>
                <a:ea typeface="Calibri" panose="020F0502020204030204" pitchFamily="34" charset="0"/>
                <a:cs typeface="Arial" panose="020B0604020202020204" pitchFamily="34" charset="0"/>
              </a:rPr>
              <a:t>$1.7 million Sustainable Funding</a:t>
            </a:r>
          </a:p>
        </p:txBody>
      </p:sp>
      <p:sp>
        <p:nvSpPr>
          <p:cNvPr id="6" name="Rectangle 1">
            <a:extLst>
              <a:ext uri="{FF2B5EF4-FFF2-40B4-BE49-F238E27FC236}">
                <a16:creationId xmlns:a16="http://schemas.microsoft.com/office/drawing/2014/main" id="{4C76F47B-351B-1EEC-36CD-83D7ED58E7D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FA2B66BA-D735-676D-4129-D84E40B43041}"/>
              </a:ext>
            </a:extLst>
          </p:cNvPr>
          <p:cNvSpPr txBox="1"/>
          <p:nvPr/>
        </p:nvSpPr>
        <p:spPr>
          <a:xfrm>
            <a:off x="1628775" y="1600531"/>
            <a:ext cx="9932987" cy="4832092"/>
          </a:xfrm>
          <a:prstGeom prst="rect">
            <a:avLst/>
          </a:prstGeom>
          <a:noFill/>
        </p:spPr>
        <p:txBody>
          <a:bodyPr wrap="square" numCol="2" spcCol="457200" rtlCol="0">
            <a:spAutoFit/>
          </a:bodyPr>
          <a:lstStyle/>
          <a:p>
            <a:pPr marL="285750" indent="-285750">
              <a:buFont typeface="Arial" panose="020B0604020202020204" pitchFamily="34" charset="0"/>
              <a:buChar char="•"/>
            </a:pPr>
            <a:r>
              <a:rPr lang="en-US" sz="1400" b="1" dirty="0"/>
              <a:t>Aging and Disability Resource Center of Central Wisconsin</a:t>
            </a:r>
            <a:r>
              <a:rPr lang="en-US" sz="1400" dirty="0"/>
              <a:t> – Meals on Wheels</a:t>
            </a:r>
          </a:p>
          <a:p>
            <a:pPr marL="285750" indent="-285750">
              <a:buFont typeface="Arial" panose="020B0604020202020204" pitchFamily="34" charset="0"/>
              <a:buChar char="•"/>
            </a:pPr>
            <a:r>
              <a:rPr lang="en-US" sz="1400" b="1" dirty="0"/>
              <a:t>Big Brothers Big Sisters of Northcentral Wisconsin</a:t>
            </a:r>
            <a:r>
              <a:rPr lang="en-US" sz="1400" dirty="0"/>
              <a:t> – Mentoring</a:t>
            </a:r>
          </a:p>
          <a:p>
            <a:pPr marL="285750" indent="-285750">
              <a:buFont typeface="Arial" panose="020B0604020202020204" pitchFamily="34" charset="0"/>
              <a:buChar char="•"/>
            </a:pPr>
            <a:r>
              <a:rPr lang="en-US" sz="1400" b="1" dirty="0"/>
              <a:t>Boys &amp; Girls Club of the Wausau Area</a:t>
            </a:r>
            <a:r>
              <a:rPr lang="en-US" sz="1400" dirty="0"/>
              <a:t> – Wausau Area Elementary Center Program</a:t>
            </a:r>
          </a:p>
          <a:p>
            <a:pPr marL="285750" indent="-285750">
              <a:buFont typeface="Arial" panose="020B0604020202020204" pitchFamily="34" charset="0"/>
              <a:buChar char="•"/>
            </a:pPr>
            <a:r>
              <a:rPr lang="en-US" sz="1400" b="1" dirty="0"/>
              <a:t>Bridge Community Health Clinic</a:t>
            </a:r>
            <a:r>
              <a:rPr lang="en-US" sz="1400" dirty="0"/>
              <a:t> – Mental Health &amp; Trauma Services; SUD Treatment &amp; Prevention Services</a:t>
            </a:r>
          </a:p>
          <a:p>
            <a:pPr marL="285750" indent="-285750">
              <a:buFont typeface="Arial" panose="020B0604020202020204" pitchFamily="34" charset="0"/>
              <a:buChar char="•"/>
            </a:pPr>
            <a:r>
              <a:rPr lang="en-US" sz="1400" b="1" dirty="0"/>
              <a:t>Childcaring, Inc</a:t>
            </a:r>
            <a:r>
              <a:rPr lang="en-US" sz="1400" dirty="0"/>
              <a:t> – Good Start Grants</a:t>
            </a:r>
          </a:p>
          <a:p>
            <a:pPr marL="285750" indent="-285750">
              <a:buFont typeface="Arial" panose="020B0604020202020204" pitchFamily="34" charset="0"/>
              <a:buChar char="•"/>
            </a:pPr>
            <a:r>
              <a:rPr lang="en-US" sz="1400" b="1" dirty="0"/>
              <a:t>Children's Service Society of Wisconsin (aka Children's Wisconsin)</a:t>
            </a:r>
            <a:r>
              <a:rPr lang="en-US" sz="1400" dirty="0"/>
              <a:t> – School Based Mental Health - Integrated Model</a:t>
            </a:r>
          </a:p>
          <a:p>
            <a:pPr marL="285750" indent="-285750">
              <a:buFont typeface="Arial" panose="020B0604020202020204" pitchFamily="34" charset="0"/>
              <a:buChar char="•"/>
            </a:pPr>
            <a:r>
              <a:rPr lang="en-US" sz="1400" b="1" dirty="0"/>
              <a:t>Community Center of Hope, Inc.</a:t>
            </a:r>
            <a:r>
              <a:rPr lang="en-US" sz="1400" dirty="0"/>
              <a:t> – Bridging the Gap: Nourishing ALICE Families</a:t>
            </a:r>
          </a:p>
          <a:p>
            <a:pPr marL="285750" indent="-285750">
              <a:buFont typeface="Arial" panose="020B0604020202020204" pitchFamily="34" charset="0"/>
              <a:buChar char="•"/>
            </a:pPr>
            <a:r>
              <a:rPr lang="en-US" sz="1400" b="1" dirty="0"/>
              <a:t>ECDC - Multicultural Community Center WI</a:t>
            </a:r>
            <a:r>
              <a:rPr lang="en-US" sz="1400" dirty="0"/>
              <a:t> – BRIDGE - Building Refugee Independence through Development, Growth and Essential</a:t>
            </a:r>
          </a:p>
          <a:p>
            <a:pPr marL="285750" indent="-285750">
              <a:buFont typeface="Arial" panose="020B0604020202020204" pitchFamily="34" charset="0"/>
              <a:buChar char="•"/>
            </a:pPr>
            <a:r>
              <a:rPr lang="en-US" sz="1400" b="1" dirty="0"/>
              <a:t>Faith in Action Marathon County, Inc</a:t>
            </a:r>
            <a:r>
              <a:rPr lang="en-US" sz="1400" dirty="0"/>
              <a:t> – FIAMC Essential Support for Seniors</a:t>
            </a:r>
          </a:p>
          <a:p>
            <a:pPr marL="285750" indent="-285750">
              <a:buFont typeface="Arial" panose="020B0604020202020204" pitchFamily="34" charset="0"/>
              <a:buChar char="•"/>
            </a:pPr>
            <a:r>
              <a:rPr lang="en-US" sz="1400" b="1" dirty="0"/>
              <a:t>Healthfirst</a:t>
            </a:r>
            <a:r>
              <a:rPr lang="en-US" sz="1400" dirty="0"/>
              <a:t> – Healthfirst Community Connections</a:t>
            </a:r>
          </a:p>
          <a:p>
            <a:pPr marL="285750" indent="-285750">
              <a:buFont typeface="Arial" panose="020B0604020202020204" pitchFamily="34" charset="0"/>
              <a:buChar char="•"/>
            </a:pPr>
            <a:r>
              <a:rPr lang="en-US" sz="1400" b="1" dirty="0"/>
              <a:t>HOLA, Inc</a:t>
            </a:r>
            <a:r>
              <a:rPr lang="en-US" sz="1400" dirty="0"/>
              <a:t> – Abbotsford food pantry; Bilingual community-based case management services</a:t>
            </a:r>
          </a:p>
          <a:p>
            <a:pPr marL="285750" indent="-285750">
              <a:buFont typeface="Arial" panose="020B0604020202020204" pitchFamily="34" charset="0"/>
              <a:buChar char="•"/>
            </a:pPr>
            <a:r>
              <a:rPr lang="en-US" sz="1400" b="1" dirty="0"/>
              <a:t>Marathon County DSS</a:t>
            </a:r>
            <a:r>
              <a:rPr lang="en-US" sz="1400" dirty="0"/>
              <a:t> – Family Keys</a:t>
            </a:r>
          </a:p>
          <a:p>
            <a:pPr marL="285750" indent="-285750">
              <a:buFont typeface="Arial" panose="020B0604020202020204" pitchFamily="34" charset="0"/>
              <a:buChar char="•"/>
            </a:pPr>
            <a:r>
              <a:rPr lang="en-US" sz="1400" b="1" dirty="0"/>
              <a:t>Marathon County School Based Consortium</a:t>
            </a:r>
            <a:r>
              <a:rPr lang="en-US" sz="1400" dirty="0"/>
              <a:t> – Marathon County School Based Counseling Consortium</a:t>
            </a:r>
          </a:p>
          <a:p>
            <a:pPr marL="285750" indent="-285750">
              <a:buFont typeface="Arial" panose="020B0604020202020204" pitchFamily="34" charset="0"/>
              <a:buChar char="•"/>
            </a:pPr>
            <a:r>
              <a:rPr lang="en-US" sz="1400" b="1" dirty="0"/>
              <a:t>North Central Community Action Program, Inc.</a:t>
            </a:r>
            <a:r>
              <a:rPr lang="en-US" sz="1400" dirty="0"/>
              <a:t> – Emergency Housing Assistance Funding</a:t>
            </a:r>
          </a:p>
          <a:p>
            <a:pPr marL="285750" indent="-285750">
              <a:buFont typeface="Arial" panose="020B0604020202020204" pitchFamily="34" charset="0"/>
              <a:buChar char="•"/>
            </a:pPr>
            <a:r>
              <a:rPr lang="en-US" sz="1400" b="1" dirty="0"/>
              <a:t>Progress Athens Foundation, Inc.</a:t>
            </a:r>
            <a:r>
              <a:rPr lang="en-US" sz="1400" dirty="0"/>
              <a:t> – Athens Area Food Bank Launch</a:t>
            </a:r>
          </a:p>
          <a:p>
            <a:pPr marL="285750" indent="-285750">
              <a:buFont typeface="Arial" panose="020B0604020202020204" pitchFamily="34" charset="0"/>
              <a:buChar char="•"/>
            </a:pPr>
            <a:r>
              <a:rPr lang="en-US" sz="1400" b="1" dirty="0"/>
              <a:t>Spencer Kids Group</a:t>
            </a:r>
            <a:r>
              <a:rPr lang="en-US" sz="1400" dirty="0"/>
              <a:t> – Spencer Kids Group</a:t>
            </a:r>
          </a:p>
          <a:p>
            <a:pPr marL="285750" indent="-285750">
              <a:buFont typeface="Arial" panose="020B0604020202020204" pitchFamily="34" charset="0"/>
              <a:buChar char="•"/>
            </a:pPr>
            <a:r>
              <a:rPr lang="en-US" sz="1400" b="1" dirty="0"/>
              <a:t>St. Vincent de Paul</a:t>
            </a:r>
            <a:r>
              <a:rPr lang="en-US" sz="1400" dirty="0"/>
              <a:t> – Getting Ahead</a:t>
            </a:r>
          </a:p>
          <a:p>
            <a:pPr marL="285750" indent="-285750">
              <a:buFont typeface="Arial" panose="020B0604020202020204" pitchFamily="34" charset="0"/>
              <a:buChar char="•"/>
            </a:pPr>
            <a:r>
              <a:rPr lang="en-US" sz="1400" b="1" dirty="0"/>
              <a:t>The Girl Scouts</a:t>
            </a:r>
            <a:r>
              <a:rPr lang="en-US" sz="1400" dirty="0"/>
              <a:t> – Creating Equitable Pathways into the Girl Scouts Leadership Experience</a:t>
            </a:r>
          </a:p>
          <a:p>
            <a:pPr marL="285750" indent="-285750">
              <a:buFont typeface="Arial" panose="020B0604020202020204" pitchFamily="34" charset="0"/>
              <a:buChar char="•"/>
            </a:pPr>
            <a:r>
              <a:rPr lang="en-US" sz="1400" b="1" dirty="0"/>
              <a:t>The Neighbors' Place</a:t>
            </a:r>
            <a:r>
              <a:rPr lang="en-US" sz="1400" dirty="0"/>
              <a:t> – More Than Food</a:t>
            </a:r>
          </a:p>
          <a:p>
            <a:pPr marL="285750" indent="-285750">
              <a:buFont typeface="Arial" panose="020B0604020202020204" pitchFamily="34" charset="0"/>
              <a:buChar char="•"/>
            </a:pPr>
            <a:r>
              <a:rPr lang="en-US" sz="1400" b="1" dirty="0"/>
              <a:t>The Women's Community, Inc.</a:t>
            </a:r>
            <a:r>
              <a:rPr lang="en-US" sz="1400" dirty="0"/>
              <a:t> – Domestic Abuse Services; Sexual Assault Victim Services; Transitional Living Program</a:t>
            </a:r>
          </a:p>
          <a:p>
            <a:pPr marL="285750" indent="-285750">
              <a:buFont typeface="Arial" panose="020B0604020202020204" pitchFamily="34" charset="0"/>
              <a:buChar char="•"/>
            </a:pPr>
            <a:r>
              <a:rPr lang="en-US" sz="1400" b="1" dirty="0"/>
              <a:t>Wausau Free Clinic</a:t>
            </a:r>
            <a:r>
              <a:rPr lang="en-US" sz="1400" dirty="0"/>
              <a:t> – Wausau Free Clinic</a:t>
            </a:r>
          </a:p>
          <a:p>
            <a:pPr marL="285750" indent="-285750">
              <a:buFont typeface="Arial" panose="020B0604020202020204" pitchFamily="34" charset="0"/>
              <a:buChar char="•"/>
            </a:pPr>
            <a:r>
              <a:rPr lang="en-US" sz="1400" b="1" dirty="0"/>
              <a:t>Wausau Mobile Meals</a:t>
            </a:r>
            <a:r>
              <a:rPr lang="en-US" sz="1400" dirty="0"/>
              <a:t> – Wausau Mobile Meals</a:t>
            </a:r>
          </a:p>
          <a:p>
            <a:pPr marL="285750" indent="-285750">
              <a:buFont typeface="Arial" panose="020B0604020202020204" pitchFamily="34" charset="0"/>
              <a:buChar char="•"/>
            </a:pPr>
            <a:r>
              <a:rPr lang="en-US" sz="1400" b="1" dirty="0"/>
              <a:t>Wisconsin Judicare Inc DBA Judicare Legal Aid</a:t>
            </a:r>
            <a:r>
              <a:rPr lang="en-US" sz="1400" dirty="0"/>
              <a:t> – Judicare Community Law Clinic; Judicare Mediation Services</a:t>
            </a:r>
          </a:p>
          <a:p>
            <a:pPr marL="285750" indent="-285750">
              <a:buFont typeface="Arial" panose="020B0604020202020204" pitchFamily="34" charset="0"/>
              <a:buChar char="•"/>
            </a:pPr>
            <a:r>
              <a:rPr lang="en-US" sz="1400" b="1" dirty="0"/>
              <a:t>Woodson YMCA</a:t>
            </a:r>
            <a:r>
              <a:rPr lang="en-US" sz="1400" dirty="0"/>
              <a:t> – Woodson Y For All Childcare Fund</a:t>
            </a:r>
          </a:p>
          <a:p>
            <a:pPr marL="285750" indent="-285750">
              <a:buFont typeface="Arial" panose="020B0604020202020204" pitchFamily="34" charset="0"/>
              <a:buChar char="•"/>
            </a:pPr>
            <a:endParaRPr lang="en-US" sz="1400" dirty="0"/>
          </a:p>
        </p:txBody>
      </p:sp>
      <p:pic>
        <p:nvPicPr>
          <p:cNvPr id="2" name="Picture 1">
            <a:extLst>
              <a:ext uri="{FF2B5EF4-FFF2-40B4-BE49-F238E27FC236}">
                <a16:creationId xmlns:a16="http://schemas.microsoft.com/office/drawing/2014/main" id="{70788228-EABB-4BDB-CB96-958794D4F74F}"/>
              </a:ext>
            </a:extLst>
          </p:cNvPr>
          <p:cNvPicPr>
            <a:picLocks noChangeAspect="1"/>
          </p:cNvPicPr>
          <p:nvPr/>
        </p:nvPicPr>
        <p:blipFill>
          <a:blip r:embed="rId2"/>
          <a:stretch>
            <a:fillRect/>
          </a:stretch>
        </p:blipFill>
        <p:spPr>
          <a:xfrm>
            <a:off x="9979542" y="226307"/>
            <a:ext cx="1725318" cy="554784"/>
          </a:xfrm>
          <a:prstGeom prst="rect">
            <a:avLst/>
          </a:prstGeom>
        </p:spPr>
      </p:pic>
    </p:spTree>
    <p:extLst>
      <p:ext uri="{BB962C8B-B14F-4D97-AF65-F5344CB8AC3E}">
        <p14:creationId xmlns:p14="http://schemas.microsoft.com/office/powerpoint/2010/main" val="334271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DA216DF-C268-4A25-A2DC-51E15F550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A3AC15-8176-3CAC-D987-FEEF57D676F0}"/>
              </a:ext>
            </a:extLst>
          </p:cNvPr>
          <p:cNvSpPr>
            <a:spLocks noGrp="1"/>
          </p:cNvSpPr>
          <p:nvPr>
            <p:ph type="title"/>
          </p:nvPr>
        </p:nvSpPr>
        <p:spPr>
          <a:xfrm>
            <a:off x="638881" y="4474080"/>
            <a:ext cx="10909640" cy="1065836"/>
          </a:xfrm>
        </p:spPr>
        <p:txBody>
          <a:bodyPr vert="horz" lIns="91440" tIns="45720" rIns="91440" bIns="45720" rtlCol="0" anchor="ctr">
            <a:normAutofit/>
          </a:bodyPr>
          <a:lstStyle/>
          <a:p>
            <a:pPr algn="ctr"/>
            <a:r>
              <a:rPr lang="en-US" sz="6600" b="1"/>
              <a:t>Direct Service Programs</a:t>
            </a:r>
          </a:p>
        </p:txBody>
      </p:sp>
      <p:pic>
        <p:nvPicPr>
          <p:cNvPr id="9" name="Picture 8" descr="Front of Community Closet ">
            <a:extLst>
              <a:ext uri="{FF2B5EF4-FFF2-40B4-BE49-F238E27FC236}">
                <a16:creationId xmlns:a16="http://schemas.microsoft.com/office/drawing/2014/main" id="{05475180-7BE7-8317-7382-4743E5CE028E}"/>
              </a:ext>
            </a:extLst>
          </p:cNvPr>
          <p:cNvPicPr>
            <a:picLocks noChangeAspect="1"/>
          </p:cNvPicPr>
          <p:nvPr/>
        </p:nvPicPr>
        <p:blipFill>
          <a:blip r:embed="rId2"/>
          <a:stretch>
            <a:fillRect/>
          </a:stretch>
        </p:blipFill>
        <p:spPr>
          <a:xfrm>
            <a:off x="301752" y="798957"/>
            <a:ext cx="3758184" cy="2818638"/>
          </a:xfrm>
          <a:prstGeom prst="rect">
            <a:avLst/>
          </a:prstGeom>
        </p:spPr>
      </p:pic>
      <p:pic>
        <p:nvPicPr>
          <p:cNvPr id="5" name="Picture 4">
            <a:extLst>
              <a:ext uri="{FF2B5EF4-FFF2-40B4-BE49-F238E27FC236}">
                <a16:creationId xmlns:a16="http://schemas.microsoft.com/office/drawing/2014/main" id="{D613397E-276B-1580-53A3-C5BDC95F3E87}"/>
              </a:ext>
            </a:extLst>
          </p:cNvPr>
          <p:cNvPicPr>
            <a:picLocks noChangeAspect="1"/>
          </p:cNvPicPr>
          <p:nvPr/>
        </p:nvPicPr>
        <p:blipFill>
          <a:blip r:embed="rId3"/>
          <a:stretch>
            <a:fillRect/>
          </a:stretch>
        </p:blipFill>
        <p:spPr>
          <a:xfrm>
            <a:off x="4224528" y="1170077"/>
            <a:ext cx="3758184" cy="2076397"/>
          </a:xfrm>
          <a:prstGeom prst="rect">
            <a:avLst/>
          </a:prstGeom>
        </p:spPr>
      </p:pic>
      <p:pic>
        <p:nvPicPr>
          <p:cNvPr id="8" name="Picture 7">
            <a:extLst>
              <a:ext uri="{FF2B5EF4-FFF2-40B4-BE49-F238E27FC236}">
                <a16:creationId xmlns:a16="http://schemas.microsoft.com/office/drawing/2014/main" id="{1504DD58-79A6-32D2-1A78-7FF166015904}"/>
              </a:ext>
            </a:extLst>
          </p:cNvPr>
          <p:cNvPicPr>
            <a:picLocks noChangeAspect="1"/>
          </p:cNvPicPr>
          <p:nvPr/>
        </p:nvPicPr>
        <p:blipFill>
          <a:blip r:embed="rId4"/>
          <a:stretch>
            <a:fillRect/>
          </a:stretch>
        </p:blipFill>
        <p:spPr>
          <a:xfrm>
            <a:off x="8147304" y="1372080"/>
            <a:ext cx="3758184" cy="1672391"/>
          </a:xfrm>
          <a:prstGeom prst="rect">
            <a:avLst/>
          </a:prstGeom>
        </p:spPr>
      </p:pic>
      <p:sp>
        <p:nvSpPr>
          <p:cNvPr id="26" name="sketch line">
            <a:extLst>
              <a:ext uri="{FF2B5EF4-FFF2-40B4-BE49-F238E27FC236}">
                <a16:creationId xmlns:a16="http://schemas.microsoft.com/office/drawing/2014/main" id="{DE127D07-37F2-4FE3-9F47-F0CD6740D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563476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9CA1414-325A-FDB2-FB6E-B65729602C21}"/>
              </a:ext>
            </a:extLst>
          </p:cNvPr>
          <p:cNvPicPr>
            <a:picLocks noChangeAspect="1"/>
          </p:cNvPicPr>
          <p:nvPr/>
        </p:nvPicPr>
        <p:blipFill>
          <a:blip r:embed="rId5"/>
          <a:stretch>
            <a:fillRect/>
          </a:stretch>
        </p:blipFill>
        <p:spPr>
          <a:xfrm>
            <a:off x="10319507" y="130625"/>
            <a:ext cx="1725318" cy="554784"/>
          </a:xfrm>
          <a:prstGeom prst="rect">
            <a:avLst/>
          </a:prstGeom>
        </p:spPr>
      </p:pic>
    </p:spTree>
    <p:extLst>
      <p:ext uri="{BB962C8B-B14F-4D97-AF65-F5344CB8AC3E}">
        <p14:creationId xmlns:p14="http://schemas.microsoft.com/office/powerpoint/2010/main" val="910796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F1138-E699-73E2-3623-A251D4EB4F85}"/>
              </a:ext>
            </a:extLst>
          </p:cNvPr>
          <p:cNvSpPr>
            <a:spLocks noGrp="1"/>
          </p:cNvSpPr>
          <p:nvPr>
            <p:ph type="title"/>
          </p:nvPr>
        </p:nvSpPr>
        <p:spPr>
          <a:xfrm>
            <a:off x="2862942" y="59092"/>
            <a:ext cx="6281057" cy="507832"/>
          </a:xfrm>
        </p:spPr>
        <p:txBody>
          <a:bodyPr>
            <a:normAutofit fontScale="90000"/>
          </a:bodyPr>
          <a:lstStyle/>
          <a:p>
            <a:pPr algn="ctr"/>
            <a:r>
              <a:rPr lang="en-US" dirty="0"/>
              <a:t>The Hunger Coalition </a:t>
            </a:r>
          </a:p>
        </p:txBody>
      </p:sp>
      <p:sp>
        <p:nvSpPr>
          <p:cNvPr id="4" name="TextBox 3">
            <a:extLst>
              <a:ext uri="{FF2B5EF4-FFF2-40B4-BE49-F238E27FC236}">
                <a16:creationId xmlns:a16="http://schemas.microsoft.com/office/drawing/2014/main" id="{145249D0-9967-B451-D4D1-BB5BE18DB78C}"/>
              </a:ext>
            </a:extLst>
          </p:cNvPr>
          <p:cNvSpPr txBox="1"/>
          <p:nvPr/>
        </p:nvSpPr>
        <p:spPr>
          <a:xfrm>
            <a:off x="707570" y="774427"/>
            <a:ext cx="10591800" cy="300082"/>
          </a:xfrm>
          <a:prstGeom prst="rect">
            <a:avLst/>
          </a:prstGeom>
          <a:noFill/>
        </p:spPr>
        <p:txBody>
          <a:bodyPr wrap="square">
            <a:spAutoFit/>
          </a:bodyPr>
          <a:lstStyle/>
          <a:p>
            <a:r>
              <a:rPr lang="en-US" sz="1350" b="0" i="0" dirty="0">
                <a:solidFill>
                  <a:srgbClr val="221E1F"/>
                </a:solidFill>
                <a:effectLst/>
                <a:latin typeface="Palanquin" panose="020B0004020203020204" pitchFamily="34" charset="0"/>
              </a:rPr>
              <a:t>The United Way Hunger Coalition works to increase food access in our community by taking fresh, healthy </a:t>
            </a:r>
            <a:r>
              <a:rPr lang="en-US" sz="1350" dirty="0">
                <a:solidFill>
                  <a:srgbClr val="221E1F"/>
                </a:solidFill>
                <a:latin typeface="Palanquin" panose="020B0004020203020204" pitchFamily="34" charset="0"/>
              </a:rPr>
              <a:t>food</a:t>
            </a:r>
            <a:r>
              <a:rPr lang="en-US" sz="1350" b="0" i="0" dirty="0">
                <a:solidFill>
                  <a:srgbClr val="221E1F"/>
                </a:solidFill>
                <a:effectLst/>
                <a:latin typeface="Palanquin" panose="020B0004020203020204" pitchFamily="34" charset="0"/>
              </a:rPr>
              <a:t> directly to families in need.</a:t>
            </a:r>
            <a:endParaRPr lang="en-US" dirty="0"/>
          </a:p>
        </p:txBody>
      </p:sp>
      <p:sp>
        <p:nvSpPr>
          <p:cNvPr id="6" name="TextBox 5">
            <a:extLst>
              <a:ext uri="{FF2B5EF4-FFF2-40B4-BE49-F238E27FC236}">
                <a16:creationId xmlns:a16="http://schemas.microsoft.com/office/drawing/2014/main" id="{648BC752-5058-564D-4EFA-ED517562D2C8}"/>
              </a:ext>
            </a:extLst>
          </p:cNvPr>
          <p:cNvSpPr txBox="1"/>
          <p:nvPr/>
        </p:nvSpPr>
        <p:spPr>
          <a:xfrm>
            <a:off x="359229" y="1282013"/>
            <a:ext cx="6487885" cy="5509200"/>
          </a:xfrm>
          <a:prstGeom prst="rect">
            <a:avLst/>
          </a:prstGeom>
          <a:noFill/>
        </p:spPr>
        <p:txBody>
          <a:bodyPr wrap="square">
            <a:spAutoFit/>
          </a:bodyPr>
          <a:lstStyle/>
          <a:p>
            <a:pPr marL="285750" indent="-285750" algn="l">
              <a:buFont typeface="Arial" panose="020B0604020202020204" pitchFamily="34" charset="0"/>
              <a:buChar char="•"/>
            </a:pPr>
            <a:r>
              <a:rPr lang="en-US" sz="1600" b="1" i="0" dirty="0">
                <a:solidFill>
                  <a:srgbClr val="221E1F"/>
                </a:solidFill>
                <a:effectLst/>
              </a:rPr>
              <a:t>Farm to Family Produce Program</a:t>
            </a:r>
            <a:br>
              <a:rPr lang="en-US" sz="1600" b="0" i="0" dirty="0">
                <a:solidFill>
                  <a:srgbClr val="221E1F"/>
                </a:solidFill>
                <a:effectLst/>
              </a:rPr>
            </a:br>
            <a:r>
              <a:rPr lang="en-US" sz="1600" b="0" i="0" dirty="0">
                <a:solidFill>
                  <a:srgbClr val="221E1F"/>
                </a:solidFill>
                <a:effectLst/>
              </a:rPr>
              <a:t>The Hunger Coalition purchases fresh produce from local farms in Athens and packs it into CSA-style boxes for distribution through our food access partners.</a:t>
            </a:r>
          </a:p>
          <a:p>
            <a:pPr marL="285750" indent="-285750" algn="l">
              <a:buFont typeface="Arial" panose="020B0604020202020204" pitchFamily="34" charset="0"/>
              <a:buChar char="•"/>
            </a:pPr>
            <a:r>
              <a:rPr lang="en-US" sz="1600" b="1" i="0" dirty="0">
                <a:solidFill>
                  <a:srgbClr val="221E1F"/>
                </a:solidFill>
                <a:effectLst/>
              </a:rPr>
              <a:t>Our Garden</a:t>
            </a:r>
            <a:br>
              <a:rPr lang="en-US" sz="1600" b="0" i="0" dirty="0">
                <a:solidFill>
                  <a:srgbClr val="221E1F"/>
                </a:solidFill>
                <a:effectLst/>
              </a:rPr>
            </a:br>
            <a:r>
              <a:rPr lang="en-US" sz="1600" b="0" i="0" dirty="0">
                <a:solidFill>
                  <a:srgbClr val="221E1F"/>
                </a:solidFill>
                <a:effectLst/>
              </a:rPr>
              <a:t>Our Garden is a community garden prepared and maintained by United Way staff and volunteers. It is open to the public and provides fresh produce at no cost to anyone in need.</a:t>
            </a:r>
          </a:p>
          <a:p>
            <a:pPr marL="285750" indent="-285750" algn="l">
              <a:buFont typeface="Arial" panose="020B0604020202020204" pitchFamily="34" charset="0"/>
              <a:buChar char="•"/>
            </a:pPr>
            <a:r>
              <a:rPr lang="en-US" sz="1600" b="1" i="0" dirty="0">
                <a:solidFill>
                  <a:srgbClr val="221E1F"/>
                </a:solidFill>
                <a:effectLst/>
              </a:rPr>
              <a:t>Mobile Market</a:t>
            </a:r>
            <a:br>
              <a:rPr lang="en-US" sz="1600" b="0" i="0" dirty="0">
                <a:solidFill>
                  <a:srgbClr val="221E1F"/>
                </a:solidFill>
                <a:effectLst/>
              </a:rPr>
            </a:br>
            <a:r>
              <a:rPr lang="en-US" sz="1600" b="0" i="0" dirty="0">
                <a:solidFill>
                  <a:srgbClr val="221E1F"/>
                </a:solidFill>
                <a:effectLst/>
              </a:rPr>
              <a:t>The Hunger Coalition hosts mobile markets throughout Marathon County, bringing farm-fresh produce directly to neighborhoods.</a:t>
            </a:r>
          </a:p>
          <a:p>
            <a:pPr marL="285750" indent="-285750" algn="l">
              <a:buFont typeface="Arial" panose="020B0604020202020204" pitchFamily="34" charset="0"/>
              <a:buChar char="•"/>
            </a:pPr>
            <a:r>
              <a:rPr lang="en-US" sz="1600" b="1" i="0" dirty="0">
                <a:solidFill>
                  <a:srgbClr val="221E1F"/>
                </a:solidFill>
                <a:effectLst/>
              </a:rPr>
              <a:t>The Egg Program</a:t>
            </a:r>
            <a:br>
              <a:rPr lang="en-US" sz="1600" b="0" i="0" dirty="0">
                <a:solidFill>
                  <a:srgbClr val="221E1F"/>
                </a:solidFill>
                <a:effectLst/>
              </a:rPr>
            </a:br>
            <a:r>
              <a:rPr lang="en-US" sz="1600" b="0" i="0" dirty="0">
                <a:solidFill>
                  <a:srgbClr val="221E1F"/>
                </a:solidFill>
                <a:effectLst/>
              </a:rPr>
              <a:t>Eggs are purchased year-round in bulk from Kwik Trip and </a:t>
            </a:r>
            <a:r>
              <a:rPr lang="en-US" sz="1600" b="0" i="0" dirty="0" err="1">
                <a:solidFill>
                  <a:srgbClr val="221E1F"/>
                </a:solidFill>
                <a:effectLst/>
              </a:rPr>
              <a:t>Ninepatch</a:t>
            </a:r>
            <a:r>
              <a:rPr lang="en-US" sz="1600" b="0" i="0" dirty="0">
                <a:solidFill>
                  <a:srgbClr val="221E1F"/>
                </a:solidFill>
                <a:effectLst/>
              </a:rPr>
              <a:t> Farm and distributed to local pantries, non-profits, and at mobile markets.</a:t>
            </a:r>
          </a:p>
          <a:p>
            <a:pPr marL="285750" indent="-285750" algn="l">
              <a:buFont typeface="Arial" panose="020B0604020202020204" pitchFamily="34" charset="0"/>
              <a:buChar char="•"/>
            </a:pPr>
            <a:r>
              <a:rPr lang="en-US" sz="1600" b="1" i="0" dirty="0">
                <a:solidFill>
                  <a:srgbClr val="221E1F"/>
                </a:solidFill>
                <a:effectLst/>
              </a:rPr>
              <a:t>The Great Carrot Harvest </a:t>
            </a:r>
            <a:br>
              <a:rPr lang="en-US" sz="1600" b="0" i="0" dirty="0">
                <a:solidFill>
                  <a:srgbClr val="221E1F"/>
                </a:solidFill>
                <a:effectLst/>
              </a:rPr>
            </a:br>
            <a:r>
              <a:rPr lang="en-US" sz="1600" b="0" i="0" dirty="0">
                <a:solidFill>
                  <a:srgbClr val="221E1F"/>
                </a:solidFill>
                <a:effectLst/>
              </a:rPr>
              <a:t>Individuals donate to United Way to plant a bed of carrots. The carrots are grown by a local farm partner, and</a:t>
            </a:r>
            <a:r>
              <a:rPr lang="en-US" sz="1600" dirty="0">
                <a:solidFill>
                  <a:srgbClr val="221E1F"/>
                </a:solidFill>
              </a:rPr>
              <a:t> </a:t>
            </a:r>
            <a:r>
              <a:rPr lang="en-US" sz="1600" b="0" i="0" dirty="0">
                <a:solidFill>
                  <a:srgbClr val="221E1F"/>
                </a:solidFill>
                <a:effectLst/>
              </a:rPr>
              <a:t>once harvested, the Hunger Coalition distributes them to local food pantries and service organizations in Marathon County.</a:t>
            </a:r>
          </a:p>
          <a:p>
            <a:pPr indent="0" algn="l">
              <a:buNone/>
            </a:pPr>
            <a:r>
              <a:rPr lang="en-US" sz="1600" b="0" i="0" dirty="0">
                <a:solidFill>
                  <a:srgbClr val="221E1F"/>
                </a:solidFill>
                <a:effectLst/>
              </a:rPr>
              <a:t>To learn more, please contact MaiGer Moua at </a:t>
            </a:r>
            <a:r>
              <a:rPr lang="en-US" sz="1600" b="0" i="0" u="none" strike="noStrike" dirty="0">
                <a:solidFill>
                  <a:srgbClr val="0044B5"/>
                </a:solidFill>
                <a:effectLst/>
                <a:hlinkClick r:id="rId2"/>
              </a:rPr>
              <a:t>mmoua@unitedwaymc.org</a:t>
            </a:r>
            <a:endParaRPr lang="en-US" sz="1600" b="0" i="0" dirty="0">
              <a:solidFill>
                <a:srgbClr val="221E1F"/>
              </a:solidFill>
              <a:effectLst/>
            </a:endParaRPr>
          </a:p>
        </p:txBody>
      </p:sp>
      <p:pic>
        <p:nvPicPr>
          <p:cNvPr id="10" name="Picture 9">
            <a:extLst>
              <a:ext uri="{FF2B5EF4-FFF2-40B4-BE49-F238E27FC236}">
                <a16:creationId xmlns:a16="http://schemas.microsoft.com/office/drawing/2014/main" id="{8FA6A9E3-3B27-3805-989E-7D82F9144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5971" y="1849031"/>
            <a:ext cx="5050971" cy="3788228"/>
          </a:xfrm>
          <a:prstGeom prst="rect">
            <a:avLst/>
          </a:prstGeom>
        </p:spPr>
      </p:pic>
      <p:pic>
        <p:nvPicPr>
          <p:cNvPr id="12" name="Picture 11">
            <a:extLst>
              <a:ext uri="{FF2B5EF4-FFF2-40B4-BE49-F238E27FC236}">
                <a16:creationId xmlns:a16="http://schemas.microsoft.com/office/drawing/2014/main" id="{7E034A51-1E7C-B32C-FAF1-DE6678C0FAE3}"/>
              </a:ext>
            </a:extLst>
          </p:cNvPr>
          <p:cNvPicPr>
            <a:picLocks noChangeAspect="1"/>
          </p:cNvPicPr>
          <p:nvPr/>
        </p:nvPicPr>
        <p:blipFill>
          <a:blip r:embed="rId4"/>
          <a:stretch>
            <a:fillRect/>
          </a:stretch>
        </p:blipFill>
        <p:spPr>
          <a:xfrm>
            <a:off x="10319507" y="130625"/>
            <a:ext cx="1725318" cy="554784"/>
          </a:xfrm>
          <a:prstGeom prst="rect">
            <a:avLst/>
          </a:prstGeom>
        </p:spPr>
      </p:pic>
    </p:spTree>
    <p:extLst>
      <p:ext uri="{BB962C8B-B14F-4D97-AF65-F5344CB8AC3E}">
        <p14:creationId xmlns:p14="http://schemas.microsoft.com/office/powerpoint/2010/main" val="1730441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742905-7549-C63B-529E-BE3A9DF81286}"/>
              </a:ext>
            </a:extLst>
          </p:cNvPr>
          <p:cNvSpPr>
            <a:spLocks noGrp="1"/>
          </p:cNvSpPr>
          <p:nvPr>
            <p:ph type="title"/>
          </p:nvPr>
        </p:nvSpPr>
        <p:spPr>
          <a:xfrm>
            <a:off x="836679" y="723898"/>
            <a:ext cx="6002110" cy="1495425"/>
          </a:xfrm>
        </p:spPr>
        <p:txBody>
          <a:bodyPr vert="horz" lIns="91440" tIns="45720" rIns="91440" bIns="45720" rtlCol="0" anchor="ctr">
            <a:normAutofit/>
          </a:bodyPr>
          <a:lstStyle/>
          <a:p>
            <a:r>
              <a:rPr lang="en-US" sz="4000"/>
              <a:t>Community and Mobile Closet</a:t>
            </a:r>
          </a:p>
        </p:txBody>
      </p:sp>
      <p:sp>
        <p:nvSpPr>
          <p:cNvPr id="6" name="Content Placeholder 5">
            <a:extLst>
              <a:ext uri="{FF2B5EF4-FFF2-40B4-BE49-F238E27FC236}">
                <a16:creationId xmlns:a16="http://schemas.microsoft.com/office/drawing/2014/main" id="{BAA9836F-F2E1-A07E-99DD-838CFC8BC613}"/>
              </a:ext>
            </a:extLst>
          </p:cNvPr>
          <p:cNvSpPr>
            <a:spLocks noGrp="1"/>
          </p:cNvSpPr>
          <p:nvPr>
            <p:ph sz="half" idx="1"/>
          </p:nvPr>
        </p:nvSpPr>
        <p:spPr>
          <a:xfrm>
            <a:off x="836680" y="2405067"/>
            <a:ext cx="6002110" cy="3729034"/>
          </a:xfrm>
        </p:spPr>
        <p:txBody>
          <a:bodyPr vert="horz" lIns="91440" tIns="45720" rIns="91440" bIns="45720" rtlCol="0">
            <a:normAutofit/>
          </a:bodyPr>
          <a:lstStyle/>
          <a:p>
            <a:pPr marL="0"/>
            <a:r>
              <a:rPr lang="en-US" sz="1900" dirty="0"/>
              <a:t>The Community Closet gives new and gently used clothing to anyone who needs it. Each household member can get up to 10 clothing items and one pair of shoes once per month. </a:t>
            </a:r>
          </a:p>
          <a:p>
            <a:pPr marL="0"/>
            <a:r>
              <a:rPr lang="en-US" sz="1900" b="1" dirty="0"/>
              <a:t>In 2025, United Way’s Community Closet provided free clothing to: </a:t>
            </a:r>
          </a:p>
          <a:p>
            <a:pPr marL="0"/>
            <a:r>
              <a:rPr lang="en-US" sz="1900" b="1" dirty="0"/>
              <a:t>920 households </a:t>
            </a:r>
            <a:r>
              <a:rPr lang="en-US" sz="1900" dirty="0"/>
              <a:t>through its primary location </a:t>
            </a:r>
          </a:p>
          <a:p>
            <a:pPr marL="0"/>
            <a:r>
              <a:rPr lang="en-US" sz="1900" b="1" dirty="0"/>
              <a:t>291 households </a:t>
            </a:r>
            <a:r>
              <a:rPr lang="en-US" sz="1900" dirty="0"/>
              <a:t>through its Mobile Closet program </a:t>
            </a:r>
          </a:p>
          <a:p>
            <a:pPr marL="0"/>
            <a:r>
              <a:rPr lang="en-US" sz="1900" b="1" dirty="0"/>
              <a:t>59 community members </a:t>
            </a:r>
            <a:r>
              <a:rPr lang="en-US" sz="1900" dirty="0"/>
              <a:t>received steel-toed boots to start or continue employment in manufacturing or construction roles as part of the Community Closet’s Boots to Work initiative.</a:t>
            </a:r>
          </a:p>
        </p:txBody>
      </p:sp>
      <p:pic>
        <p:nvPicPr>
          <p:cNvPr id="9" name="Content Placeholder 8">
            <a:extLst>
              <a:ext uri="{FF2B5EF4-FFF2-40B4-BE49-F238E27FC236}">
                <a16:creationId xmlns:a16="http://schemas.microsoft.com/office/drawing/2014/main" id="{6C7F5464-D115-7F4B-CA3F-E7F917CBF1D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r="2935"/>
          <a:stretch>
            <a:fillRect/>
          </a:stretch>
        </p:blipFill>
        <p:spPr>
          <a:xfrm>
            <a:off x="7199440" y="10"/>
            <a:ext cx="4992560" cy="6857990"/>
          </a:xfrm>
          <a:prstGeom prst="rect">
            <a:avLst/>
          </a:prstGeom>
          <a:effectLst/>
        </p:spPr>
      </p:pic>
      <p:pic>
        <p:nvPicPr>
          <p:cNvPr id="11" name="Picture 10">
            <a:extLst>
              <a:ext uri="{FF2B5EF4-FFF2-40B4-BE49-F238E27FC236}">
                <a16:creationId xmlns:a16="http://schemas.microsoft.com/office/drawing/2014/main" id="{F4ED0F82-C1FE-146E-B4C3-60881848A682}"/>
              </a:ext>
            </a:extLst>
          </p:cNvPr>
          <p:cNvPicPr>
            <a:picLocks noChangeAspect="1"/>
          </p:cNvPicPr>
          <p:nvPr/>
        </p:nvPicPr>
        <p:blipFill>
          <a:blip r:embed="rId3"/>
          <a:stretch>
            <a:fillRect/>
          </a:stretch>
        </p:blipFill>
        <p:spPr>
          <a:xfrm>
            <a:off x="10319507" y="130625"/>
            <a:ext cx="1725318" cy="554784"/>
          </a:xfrm>
          <a:prstGeom prst="rect">
            <a:avLst/>
          </a:prstGeom>
        </p:spPr>
      </p:pic>
    </p:spTree>
    <p:extLst>
      <p:ext uri="{BB962C8B-B14F-4D97-AF65-F5344CB8AC3E}">
        <p14:creationId xmlns:p14="http://schemas.microsoft.com/office/powerpoint/2010/main" val="340839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0F71D7-2271-EDAB-1749-51C547E2E189}"/>
              </a:ext>
            </a:extLst>
          </p:cNvPr>
          <p:cNvPicPr>
            <a:picLocks noChangeAspect="1"/>
          </p:cNvPicPr>
          <p:nvPr/>
        </p:nvPicPr>
        <p:blipFill>
          <a:blip r:embed="rId2"/>
          <a:stretch>
            <a:fillRect/>
          </a:stretch>
        </p:blipFill>
        <p:spPr>
          <a:xfrm>
            <a:off x="4409585" y="310105"/>
            <a:ext cx="3758184" cy="2076397"/>
          </a:xfrm>
          <a:prstGeom prst="rect">
            <a:avLst/>
          </a:prstGeom>
        </p:spPr>
      </p:pic>
      <p:sp>
        <p:nvSpPr>
          <p:cNvPr id="8" name="TextBox 7">
            <a:extLst>
              <a:ext uri="{FF2B5EF4-FFF2-40B4-BE49-F238E27FC236}">
                <a16:creationId xmlns:a16="http://schemas.microsoft.com/office/drawing/2014/main" id="{8C36D4E9-823D-29CD-8C45-E9BB90B3ECE4}"/>
              </a:ext>
            </a:extLst>
          </p:cNvPr>
          <p:cNvSpPr txBox="1"/>
          <p:nvPr/>
        </p:nvSpPr>
        <p:spPr>
          <a:xfrm>
            <a:off x="1001486" y="2548696"/>
            <a:ext cx="10428514" cy="707886"/>
          </a:xfrm>
          <a:prstGeom prst="rect">
            <a:avLst/>
          </a:prstGeom>
          <a:noFill/>
        </p:spPr>
        <p:txBody>
          <a:bodyPr wrap="square">
            <a:spAutoFit/>
          </a:bodyPr>
          <a:lstStyle/>
          <a:p>
            <a:pPr algn="ctr"/>
            <a:r>
              <a:rPr lang="en-US" sz="2000" b="0" i="0" dirty="0">
                <a:solidFill>
                  <a:srgbClr val="221E1F"/>
                </a:solidFill>
                <a:effectLst/>
              </a:rPr>
              <a:t>United Way’s 211 is a free, confidential information &amp; referral service – available 24/7 for your health and human service needs. You are not alone; help is available.</a:t>
            </a:r>
            <a:endParaRPr lang="en-US" sz="2000" dirty="0"/>
          </a:p>
        </p:txBody>
      </p:sp>
      <p:sp>
        <p:nvSpPr>
          <p:cNvPr id="10" name="TextBox 9">
            <a:extLst>
              <a:ext uri="{FF2B5EF4-FFF2-40B4-BE49-F238E27FC236}">
                <a16:creationId xmlns:a16="http://schemas.microsoft.com/office/drawing/2014/main" id="{2C7418DB-38EC-69B4-5189-770BC676221D}"/>
              </a:ext>
            </a:extLst>
          </p:cNvPr>
          <p:cNvSpPr txBox="1"/>
          <p:nvPr/>
        </p:nvSpPr>
        <p:spPr>
          <a:xfrm>
            <a:off x="0" y="3429000"/>
            <a:ext cx="12366172" cy="707886"/>
          </a:xfrm>
          <a:prstGeom prst="rect">
            <a:avLst/>
          </a:prstGeom>
          <a:noFill/>
        </p:spPr>
        <p:txBody>
          <a:bodyPr wrap="square">
            <a:spAutoFit/>
          </a:bodyPr>
          <a:lstStyle/>
          <a:p>
            <a:pPr algn="ctr"/>
            <a:r>
              <a:rPr lang="en-US" sz="2000" dirty="0"/>
              <a:t>In 2025, United Way’s 211 answered 4,614 requests for help from Marathon County residents, providing 11,063 referrals to community resources. </a:t>
            </a:r>
          </a:p>
        </p:txBody>
      </p:sp>
      <p:pic>
        <p:nvPicPr>
          <p:cNvPr id="12" name="Picture 11">
            <a:extLst>
              <a:ext uri="{FF2B5EF4-FFF2-40B4-BE49-F238E27FC236}">
                <a16:creationId xmlns:a16="http://schemas.microsoft.com/office/drawing/2014/main" id="{C144F397-B746-545E-572B-EE148CECE11B}"/>
              </a:ext>
            </a:extLst>
          </p:cNvPr>
          <p:cNvPicPr>
            <a:picLocks noChangeAspect="1"/>
          </p:cNvPicPr>
          <p:nvPr/>
        </p:nvPicPr>
        <p:blipFill>
          <a:blip r:embed="rId3"/>
          <a:stretch>
            <a:fillRect/>
          </a:stretch>
        </p:blipFill>
        <p:spPr>
          <a:xfrm>
            <a:off x="4702629" y="4309304"/>
            <a:ext cx="3352800" cy="2514600"/>
          </a:xfrm>
          <a:prstGeom prst="rect">
            <a:avLst/>
          </a:prstGeom>
        </p:spPr>
      </p:pic>
      <p:pic>
        <p:nvPicPr>
          <p:cNvPr id="14" name="Picture 13">
            <a:extLst>
              <a:ext uri="{FF2B5EF4-FFF2-40B4-BE49-F238E27FC236}">
                <a16:creationId xmlns:a16="http://schemas.microsoft.com/office/drawing/2014/main" id="{EFFD70C1-7CC8-A7A1-CE93-58AC77A20A1F}"/>
              </a:ext>
            </a:extLst>
          </p:cNvPr>
          <p:cNvPicPr>
            <a:picLocks noChangeAspect="1"/>
          </p:cNvPicPr>
          <p:nvPr/>
        </p:nvPicPr>
        <p:blipFill>
          <a:blip r:embed="rId4"/>
          <a:stretch>
            <a:fillRect/>
          </a:stretch>
        </p:blipFill>
        <p:spPr>
          <a:xfrm>
            <a:off x="10319507" y="130625"/>
            <a:ext cx="1725318" cy="554784"/>
          </a:xfrm>
          <a:prstGeom prst="rect">
            <a:avLst/>
          </a:prstGeom>
        </p:spPr>
      </p:pic>
    </p:spTree>
    <p:extLst>
      <p:ext uri="{BB962C8B-B14F-4D97-AF65-F5344CB8AC3E}">
        <p14:creationId xmlns:p14="http://schemas.microsoft.com/office/powerpoint/2010/main" val="1324828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F97A1D-11CA-CB3E-4054-8B06271BE0FF}"/>
              </a:ext>
            </a:extLst>
          </p:cNvPr>
          <p:cNvSpPr>
            <a:spLocks noGrp="1"/>
          </p:cNvSpPr>
          <p:nvPr>
            <p:ph idx="1"/>
          </p:nvPr>
        </p:nvSpPr>
        <p:spPr>
          <a:xfrm>
            <a:off x="640080" y="2642311"/>
            <a:ext cx="4243589" cy="2931175"/>
          </a:xfrm>
        </p:spPr>
        <p:txBody>
          <a:bodyPr vert="horz" lIns="91440" tIns="45720" rIns="91440" bIns="45720" rtlCol="0">
            <a:normAutofit/>
          </a:bodyPr>
          <a:lstStyle/>
          <a:p>
            <a:pPr marL="342900" indent="-342900">
              <a:buFont typeface="Arial" panose="020B0604020202020204" pitchFamily="34" charset="0"/>
              <a:buChar char="•"/>
            </a:pPr>
            <a:r>
              <a:rPr lang="en-US" sz="2400" b="1" dirty="0"/>
              <a:t>33,</a:t>
            </a:r>
            <a:r>
              <a:rPr lang="en-US" b="1" dirty="0"/>
              <a:t>23</a:t>
            </a:r>
            <a:r>
              <a:rPr lang="en-US" sz="2400" b="1" dirty="0"/>
              <a:t>9</a:t>
            </a:r>
            <a:r>
              <a:rPr lang="en-US" sz="2400" dirty="0"/>
              <a:t> Individuals Served </a:t>
            </a:r>
          </a:p>
          <a:p>
            <a:pPr marL="342900" indent="-342900">
              <a:buFont typeface="Arial" panose="020B0604020202020204" pitchFamily="34" charset="0"/>
              <a:buChar char="•"/>
            </a:pPr>
            <a:r>
              <a:rPr lang="en-US" sz="2400" b="1" dirty="0"/>
              <a:t>9,803</a:t>
            </a:r>
            <a:r>
              <a:rPr lang="en-US" sz="2400" dirty="0"/>
              <a:t> Community Members lifted to financial stability </a:t>
            </a:r>
          </a:p>
          <a:p>
            <a:pPr marL="342900" indent="-342900"/>
            <a:r>
              <a:rPr lang="en-US" b="1" dirty="0"/>
              <a:t>11,474 </a:t>
            </a:r>
            <a:r>
              <a:rPr lang="en-US" dirty="0"/>
              <a:t>R</a:t>
            </a:r>
            <a:r>
              <a:rPr lang="en-US" sz="2400" dirty="0"/>
              <a:t>eferrals made to other services, helping individuals continue their path to financial stabilit</a:t>
            </a:r>
            <a:r>
              <a:rPr lang="en-US" dirty="0"/>
              <a:t>y</a:t>
            </a:r>
            <a:endParaRPr lang="en-US" sz="2200" dirty="0">
              <a:solidFill>
                <a:schemeClr val="tx1"/>
              </a:solidFill>
              <a:latin typeface="+mn-lt"/>
              <a:ea typeface="+mn-ea"/>
              <a:cs typeface="+mn-cs"/>
            </a:endParaRPr>
          </a:p>
        </p:txBody>
      </p:sp>
      <p:sp>
        <p:nvSpPr>
          <p:cNvPr id="3" name="Slide Number Placeholder 2">
            <a:extLst>
              <a:ext uri="{FF2B5EF4-FFF2-40B4-BE49-F238E27FC236}">
                <a16:creationId xmlns:a16="http://schemas.microsoft.com/office/drawing/2014/main" id="{38AB163C-ABE5-B657-7EC4-A99EA01B2540}"/>
              </a:ext>
            </a:extLst>
          </p:cNvPr>
          <p:cNvSpPr>
            <a:spLocks noGrp="1"/>
          </p:cNvSpPr>
          <p:nvPr>
            <p:ph type="sldNum" sz="quarter" idx="4294967295"/>
          </p:nvPr>
        </p:nvSpPr>
        <p:spPr>
          <a:xfrm>
            <a:off x="10439400" y="6356350"/>
            <a:ext cx="914400" cy="365125"/>
          </a:xfrm>
          <a:prstGeom prst="rect">
            <a:avLst/>
          </a:prstGeom>
        </p:spPr>
        <p:txBody>
          <a:bodyPr vert="horz" lIns="91440" tIns="45720" rIns="91440" bIns="45720" rtlCol="0" anchor="ctr">
            <a:normAutofit/>
          </a:bodyPr>
          <a:lstStyle/>
          <a:p>
            <a:pPr algn="r">
              <a:spcAft>
                <a:spcPts val="600"/>
              </a:spcAft>
              <a:defRPr/>
            </a:pPr>
            <a:fld id="{BBB69291-A384-1346-A27A-D0A1C91B6C32}" type="slidenum">
              <a:rPr lang="en-US">
                <a:solidFill>
                  <a:srgbClr val="FFFFFF"/>
                </a:solidFill>
                <a:latin typeface="Calibri" panose="020F0502020204030204"/>
              </a:rPr>
              <a:pPr algn="r">
                <a:spcAft>
                  <a:spcPts val="600"/>
                </a:spcAft>
                <a:defRPr/>
              </a:pPr>
              <a:t>9</a:t>
            </a:fld>
            <a:endParaRPr lang="en-US">
              <a:solidFill>
                <a:srgbClr val="FFFFFF"/>
              </a:solidFill>
              <a:latin typeface="Calibri" panose="020F0502020204030204"/>
            </a:endParaRPr>
          </a:p>
        </p:txBody>
      </p:sp>
      <p:sp>
        <p:nvSpPr>
          <p:cNvPr id="4" name="Title 3">
            <a:extLst>
              <a:ext uri="{FF2B5EF4-FFF2-40B4-BE49-F238E27FC236}">
                <a16:creationId xmlns:a16="http://schemas.microsoft.com/office/drawing/2014/main" id="{F81C7DAF-8A63-131D-5EFC-B837A022383B}"/>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600" dirty="0">
                <a:solidFill>
                  <a:schemeClr val="accent1"/>
                </a:solidFill>
                <a:latin typeface="+mj-lt"/>
                <a:ea typeface="+mj-ea"/>
                <a:cs typeface="+mj-cs"/>
              </a:rPr>
              <a:t>Progress Toward the Bold Goal </a:t>
            </a:r>
          </a:p>
        </p:txBody>
      </p:sp>
      <p:pic>
        <p:nvPicPr>
          <p:cNvPr id="6" name="Picture 5">
            <a:extLst>
              <a:ext uri="{FF2B5EF4-FFF2-40B4-BE49-F238E27FC236}">
                <a16:creationId xmlns:a16="http://schemas.microsoft.com/office/drawing/2014/main" id="{6F6F590B-44FB-B4B1-B982-DC557D78CB19}"/>
              </a:ext>
            </a:extLst>
          </p:cNvPr>
          <p:cNvPicPr>
            <a:picLocks noChangeAspect="1"/>
          </p:cNvPicPr>
          <p:nvPr/>
        </p:nvPicPr>
        <p:blipFill>
          <a:blip r:embed="rId2">
            <a:extLst>
              <a:ext uri="{28A0092B-C50C-407E-A947-70E740481C1C}">
                <a14:useLocalDpi xmlns:a14="http://schemas.microsoft.com/office/drawing/2010/main" val="0"/>
              </a:ext>
            </a:extLst>
          </a:blip>
          <a:srcRect t="12613" b="12613"/>
          <a:stretch/>
        </p:blipFill>
        <p:spPr>
          <a:xfrm>
            <a:off x="5313225"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a:extLst>
              <a:ext uri="{FF2B5EF4-FFF2-40B4-BE49-F238E27FC236}">
                <a16:creationId xmlns:a16="http://schemas.microsoft.com/office/drawing/2014/main" id="{504AE519-C2FD-78CB-C522-5B45BDE48383}"/>
              </a:ext>
            </a:extLst>
          </p:cNvPr>
          <p:cNvPicPr>
            <a:picLocks noChangeAspect="1"/>
          </p:cNvPicPr>
          <p:nvPr/>
        </p:nvPicPr>
        <p:blipFill>
          <a:blip r:embed="rId3"/>
          <a:stretch>
            <a:fillRect/>
          </a:stretch>
        </p:blipFill>
        <p:spPr>
          <a:xfrm>
            <a:off x="159876" y="6166691"/>
            <a:ext cx="1725318" cy="554784"/>
          </a:xfrm>
          <a:prstGeom prst="rect">
            <a:avLst/>
          </a:prstGeom>
        </p:spPr>
      </p:pic>
      <p:sp>
        <p:nvSpPr>
          <p:cNvPr id="8" name="TextBox 7">
            <a:extLst>
              <a:ext uri="{FF2B5EF4-FFF2-40B4-BE49-F238E27FC236}">
                <a16:creationId xmlns:a16="http://schemas.microsoft.com/office/drawing/2014/main" id="{81A20BC7-E86D-D7F6-E76C-D806E383DF86}"/>
              </a:ext>
            </a:extLst>
          </p:cNvPr>
          <p:cNvSpPr txBox="1"/>
          <p:nvPr/>
        </p:nvSpPr>
        <p:spPr>
          <a:xfrm>
            <a:off x="1022535" y="5573486"/>
            <a:ext cx="6096000" cy="584775"/>
          </a:xfrm>
          <a:prstGeom prst="rect">
            <a:avLst/>
          </a:prstGeom>
          <a:noFill/>
        </p:spPr>
        <p:txBody>
          <a:bodyPr wrap="square">
            <a:spAutoFit/>
          </a:bodyPr>
          <a:lstStyle/>
          <a:p>
            <a:r>
              <a:rPr lang="en-US" sz="3200" dirty="0"/>
              <a:t>www.unitedwaymc.org</a:t>
            </a:r>
          </a:p>
        </p:txBody>
      </p:sp>
      <p:sp>
        <p:nvSpPr>
          <p:cNvPr id="7" name="TextBox 6">
            <a:extLst>
              <a:ext uri="{FF2B5EF4-FFF2-40B4-BE49-F238E27FC236}">
                <a16:creationId xmlns:a16="http://schemas.microsoft.com/office/drawing/2014/main" id="{A1B8EBF3-80AE-DDEC-BF8D-76A17E9848B8}"/>
              </a:ext>
            </a:extLst>
          </p:cNvPr>
          <p:cNvSpPr txBox="1"/>
          <p:nvPr/>
        </p:nvSpPr>
        <p:spPr>
          <a:xfrm>
            <a:off x="10081549" y="590309"/>
            <a:ext cx="1967697" cy="923330"/>
          </a:xfrm>
          <a:prstGeom prst="rect">
            <a:avLst/>
          </a:prstGeom>
          <a:solidFill>
            <a:schemeClr val="bg1"/>
          </a:solidFill>
        </p:spPr>
        <p:txBody>
          <a:bodyPr wrap="square" rtlCol="0">
            <a:spAutoFit/>
          </a:bodyPr>
          <a:lstStyle/>
          <a:p>
            <a:pPr algn="ctr"/>
            <a:r>
              <a:rPr lang="en-US" b="1" dirty="0"/>
              <a:t>We can reach the BOLD Goal together!</a:t>
            </a:r>
          </a:p>
        </p:txBody>
      </p:sp>
    </p:spTree>
    <p:extLst>
      <p:ext uri="{BB962C8B-B14F-4D97-AF65-F5344CB8AC3E}">
        <p14:creationId xmlns:p14="http://schemas.microsoft.com/office/powerpoint/2010/main" val="1299240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7049</TotalTime>
  <Words>919</Words>
  <Application>Microsoft Office PowerPoint</Application>
  <PresentationFormat>Widescreen</PresentationFormat>
  <Paragraphs>93</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Palanquin</vt:lpstr>
      <vt:lpstr>Office Theme</vt:lpstr>
      <vt:lpstr> </vt:lpstr>
      <vt:lpstr>Who is Alice?</vt:lpstr>
      <vt:lpstr>Bold Goal: </vt:lpstr>
      <vt:lpstr>Community Investments </vt:lpstr>
      <vt:lpstr>Direct Service Programs</vt:lpstr>
      <vt:lpstr>The Hunger Coalition </vt:lpstr>
      <vt:lpstr>Community and Mobile Closet</vt:lpstr>
      <vt:lpstr>PowerPoint Presentation</vt:lpstr>
      <vt:lpstr>Progress Toward the Bold Goal </vt:lpstr>
      <vt:lpstr>How can you help?</vt:lpstr>
      <vt:lpstr>Volunteer  https://www.unitedwaymc.org/volunteer</vt:lpstr>
      <vt:lpstr>Join an Affinity Group! Network with a purpose</vt:lpstr>
      <vt:lpstr>Attend an Event</vt:lpstr>
      <vt:lpstr>Thank you for supporting your local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Amanda Flannery</dc:creator>
  <cp:lastModifiedBy>Lisa Satayut</cp:lastModifiedBy>
  <cp:revision>23</cp:revision>
  <dcterms:created xsi:type="dcterms:W3CDTF">2025-09-22T19:08:18Z</dcterms:created>
  <dcterms:modified xsi:type="dcterms:W3CDTF">2026-08-25T23:31:42Z</dcterms:modified>
</cp:coreProperties>
</file>